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60" r:id="rId6"/>
    <p:sldId id="258" r:id="rId7"/>
    <p:sldId id="262" r:id="rId8"/>
    <p:sldId id="263" r:id="rId9"/>
    <p:sldId id="269" r:id="rId10"/>
    <p:sldId id="264" r:id="rId11"/>
    <p:sldId id="265" r:id="rId12"/>
    <p:sldId id="266" r:id="rId13"/>
    <p:sldId id="261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292"/>
    <a:srgbClr val="B16363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7" autoAdjust="0"/>
    <p:restoredTop sz="94660"/>
  </p:normalViewPr>
  <p:slideViewPr>
    <p:cSldViewPr snapToGrid="0">
      <p:cViewPr varScale="1">
        <p:scale>
          <a:sx n="97" d="100"/>
          <a:sy n="97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92599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7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20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99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5717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92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7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7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2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406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842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A92E643-F628-4BD6-9335-74E577FDA9B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6BAC0A3-3434-4C49-B145-8EBA662D606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332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DF70-E5E0-4FA9-96D5-44731A0AB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Electrolysis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6F1A2-0F15-49DD-BDEF-F971CF619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Hail the giant goats of Belgium</a:t>
            </a:r>
          </a:p>
        </p:txBody>
      </p:sp>
    </p:spTree>
    <p:extLst>
      <p:ext uri="{BB962C8B-B14F-4D97-AF65-F5344CB8AC3E}">
        <p14:creationId xmlns:p14="http://schemas.microsoft.com/office/powerpoint/2010/main" val="128563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Electrolysis of Aqueous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B8865-BD99-4843-8F2C-FB440C73FBF6}"/>
              </a:ext>
            </a:extLst>
          </p:cNvPr>
          <p:cNvGrpSpPr/>
          <p:nvPr/>
        </p:nvGrpSpPr>
        <p:grpSpPr>
          <a:xfrm>
            <a:off x="3459124" y="795657"/>
            <a:ext cx="7130904" cy="5821226"/>
            <a:chOff x="0" y="0"/>
            <a:chExt cx="7176770" cy="7298055"/>
          </a:xfrm>
        </p:grpSpPr>
        <p:pic>
          <p:nvPicPr>
            <p:cNvPr id="12" name="Picture 11" descr="https://www.edplace.com/userfiles/image/electrolytic%20cell.jpg">
              <a:extLst>
                <a:ext uri="{FF2B5EF4-FFF2-40B4-BE49-F238E27FC236}">
                  <a16:creationId xmlns:a16="http://schemas.microsoft.com/office/drawing/2014/main" id="{9A0FDEBF-947B-42D8-B50C-82B647C8D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76770" cy="72980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7AEFE0-E0ED-4B7A-A6E8-22B3D37DB2F0}"/>
                </a:ext>
              </a:extLst>
            </p:cNvPr>
            <p:cNvSpPr/>
            <p:nvPr/>
          </p:nvSpPr>
          <p:spPr>
            <a:xfrm>
              <a:off x="489097" y="1626782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1D45493-4A3E-415C-99ED-544AB2C17E74}"/>
                </a:ext>
              </a:extLst>
            </p:cNvPr>
            <p:cNvSpPr/>
            <p:nvPr/>
          </p:nvSpPr>
          <p:spPr>
            <a:xfrm>
              <a:off x="6209414" y="1456661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006930-C225-4942-91EA-816B08FAC54E}"/>
                </a:ext>
              </a:extLst>
            </p:cNvPr>
            <p:cNvSpPr/>
            <p:nvPr/>
          </p:nvSpPr>
          <p:spPr>
            <a:xfrm rot="5400000">
              <a:off x="1827611" y="3135416"/>
              <a:ext cx="2135065" cy="1085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34EA5C-F743-4011-B8CA-9B2DC8EDD4BB}"/>
                </a:ext>
              </a:extLst>
            </p:cNvPr>
            <p:cNvSpPr/>
            <p:nvPr/>
          </p:nvSpPr>
          <p:spPr>
            <a:xfrm>
              <a:off x="2243469" y="2700670"/>
              <a:ext cx="361507" cy="297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600EA2-3493-4148-9408-D5C202F1C53C}"/>
                </a:ext>
              </a:extLst>
            </p:cNvPr>
            <p:cNvSpPr/>
            <p:nvPr/>
          </p:nvSpPr>
          <p:spPr>
            <a:xfrm rot="5400000">
              <a:off x="2998699" y="4359666"/>
              <a:ext cx="1192818" cy="24868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4011BF3-6A72-4C40-90A9-435400729234}"/>
              </a:ext>
            </a:extLst>
          </p:cNvPr>
          <p:cNvSpPr/>
          <p:nvPr/>
        </p:nvSpPr>
        <p:spPr>
          <a:xfrm>
            <a:off x="4389278" y="4382876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2FEC20-D163-49BC-9607-78E0DEC1414D}"/>
              </a:ext>
            </a:extLst>
          </p:cNvPr>
          <p:cNvSpPr/>
          <p:nvPr/>
        </p:nvSpPr>
        <p:spPr>
          <a:xfrm>
            <a:off x="6214286" y="4924489"/>
            <a:ext cx="1833854" cy="919578"/>
          </a:xfrm>
          <a:prstGeom prst="rect">
            <a:avLst/>
          </a:prstGeom>
          <a:solidFill>
            <a:srgbClr val="C8929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NaOH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C043C7-CEB6-4A45-9651-18A225C5B158}"/>
              </a:ext>
            </a:extLst>
          </p:cNvPr>
          <p:cNvSpPr/>
          <p:nvPr/>
        </p:nvSpPr>
        <p:spPr>
          <a:xfrm>
            <a:off x="4389278" y="4382876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-25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446C87-2C19-47DC-9AB2-5B819DF653E4}"/>
              </a:ext>
            </a:extLst>
          </p:cNvPr>
          <p:cNvSpPr/>
          <p:nvPr/>
        </p:nvSpPr>
        <p:spPr>
          <a:xfrm rot="5400000">
            <a:off x="6260861" y="5404845"/>
            <a:ext cx="347368" cy="1492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B1CDB1-75C7-451A-A370-F767DCFA5693}"/>
              </a:ext>
            </a:extLst>
          </p:cNvPr>
          <p:cNvSpPr/>
          <p:nvPr/>
        </p:nvSpPr>
        <p:spPr>
          <a:xfrm>
            <a:off x="8419109" y="5235657"/>
            <a:ext cx="1136650" cy="8820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4800" baseline="-25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698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Electrolysis of Aqueous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A96C7F-5A8F-44C3-8709-FBB597E99DE8}"/>
              </a:ext>
            </a:extLst>
          </p:cNvPr>
          <p:cNvSpPr/>
          <p:nvPr/>
        </p:nvSpPr>
        <p:spPr>
          <a:xfrm>
            <a:off x="3002023" y="474899"/>
            <a:ext cx="6887095" cy="5550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Anions that </a:t>
            </a:r>
            <a:r>
              <a:rPr lang="en-GB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go to the anode are: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Anion that </a:t>
            </a:r>
            <a:r>
              <a:rPr lang="en-GB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will </a:t>
            </a: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 to the anode is: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Product at the anode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Half equation at the anode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607963-32CD-4F4E-9E66-E6609B20126D}"/>
              </a:ext>
            </a:extLst>
          </p:cNvPr>
          <p:cNvSpPr/>
          <p:nvPr/>
        </p:nvSpPr>
        <p:spPr>
          <a:xfrm>
            <a:off x="5680374" y="1230817"/>
            <a:ext cx="1904115" cy="7034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/>
              <a:t>OH</a:t>
            </a:r>
            <a:r>
              <a:rPr lang="en-GB" sz="2800" baseline="30000" dirty="0"/>
              <a:t>- </a:t>
            </a:r>
            <a:r>
              <a:rPr lang="en-GB" sz="2800" dirty="0"/>
              <a:t>and Cl</a:t>
            </a:r>
            <a:r>
              <a:rPr lang="en-GB" sz="2800" baseline="30000" dirty="0"/>
              <a:t>-</a:t>
            </a:r>
            <a:endParaRPr lang="en-GB" sz="2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10AD57-775C-43CA-B710-826BB6C2EFA9}"/>
              </a:ext>
            </a:extLst>
          </p:cNvPr>
          <p:cNvSpPr/>
          <p:nvPr/>
        </p:nvSpPr>
        <p:spPr>
          <a:xfrm>
            <a:off x="5400676" y="2390479"/>
            <a:ext cx="1904115" cy="7034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/>
              <a:t>Cl</a:t>
            </a:r>
            <a:r>
              <a:rPr lang="en-GB" sz="2800" baseline="30000" dirty="0"/>
              <a:t>-</a:t>
            </a:r>
            <a:endParaRPr lang="en-GB" sz="2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3B1A42-A232-451D-B3BA-B048ADDD746E}"/>
              </a:ext>
            </a:extLst>
          </p:cNvPr>
          <p:cNvSpPr/>
          <p:nvPr/>
        </p:nvSpPr>
        <p:spPr>
          <a:xfrm>
            <a:off x="5400676" y="3521207"/>
            <a:ext cx="1619250" cy="7435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3600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6DD4C1-7732-46E5-8FE1-0EC239FAAE7C}"/>
              </a:ext>
            </a:extLst>
          </p:cNvPr>
          <p:cNvSpPr/>
          <p:nvPr/>
        </p:nvSpPr>
        <p:spPr>
          <a:xfrm>
            <a:off x="7697685" y="4522360"/>
            <a:ext cx="3450937" cy="7435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/>
              <a:t>2Cl</a:t>
            </a:r>
            <a:r>
              <a:rPr lang="en-GB" sz="3600" baseline="30000" dirty="0"/>
              <a:t>- </a:t>
            </a:r>
            <a:r>
              <a:rPr lang="en-GB" sz="3600" dirty="0">
                <a:sym typeface="Wingdings" panose="05000000000000000000" pitchFamily="2" charset="2"/>
              </a:rPr>
              <a:t></a:t>
            </a:r>
            <a:r>
              <a:rPr lang="en-GB" sz="3600" dirty="0"/>
              <a:t> Cl</a:t>
            </a:r>
            <a:r>
              <a:rPr lang="en-GB" sz="3600" baseline="-25000" dirty="0"/>
              <a:t>2</a:t>
            </a:r>
            <a:r>
              <a:rPr lang="en-GB" sz="3600" dirty="0"/>
              <a:t> + 2e</a:t>
            </a:r>
            <a:r>
              <a:rPr lang="en-GB" sz="3600" baseline="30000" dirty="0"/>
              <a:t>-</a:t>
            </a:r>
            <a:endParaRPr lang="en-GB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DF3844-2941-4E01-B7AA-48BDE7C59C20}"/>
              </a:ext>
            </a:extLst>
          </p:cNvPr>
          <p:cNvSpPr txBox="1"/>
          <p:nvPr/>
        </p:nvSpPr>
        <p:spPr>
          <a:xfrm>
            <a:off x="2873499" y="5236458"/>
            <a:ext cx="91184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3200" dirty="0"/>
              <a:t>What is the half equation at the anode if Oxygen is produced?</a:t>
            </a:r>
            <a:br>
              <a:rPr lang="en-GB" sz="3200" dirty="0"/>
            </a:br>
            <a:r>
              <a:rPr lang="en-GB" sz="3200" dirty="0"/>
              <a:t>_____________________</a:t>
            </a:r>
          </a:p>
          <a:p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38DACB-A2B0-46F0-8ECB-77E93E76DCE7}"/>
              </a:ext>
            </a:extLst>
          </p:cNvPr>
          <p:cNvSpPr/>
          <p:nvPr/>
        </p:nvSpPr>
        <p:spPr>
          <a:xfrm>
            <a:off x="6026882" y="5841999"/>
            <a:ext cx="5450743" cy="78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/>
              <a:t>4OH</a:t>
            </a:r>
            <a:r>
              <a:rPr lang="en-GB" sz="3600" baseline="30000" dirty="0"/>
              <a:t>- </a:t>
            </a:r>
            <a:r>
              <a:rPr lang="en-GB" sz="3600" dirty="0">
                <a:sym typeface="Wingdings" panose="05000000000000000000" pitchFamily="2" charset="2"/>
              </a:rPr>
              <a:t></a:t>
            </a:r>
            <a:r>
              <a:rPr lang="en-GB" sz="3600" dirty="0"/>
              <a:t> O</a:t>
            </a:r>
            <a:r>
              <a:rPr lang="en-GB" sz="3600" baseline="-25000" dirty="0"/>
              <a:t>2</a:t>
            </a:r>
            <a:r>
              <a:rPr lang="en-GB" sz="3600" dirty="0"/>
              <a:t> + 2H</a:t>
            </a:r>
            <a:r>
              <a:rPr lang="en-GB" sz="3600" baseline="-25000" dirty="0"/>
              <a:t>2</a:t>
            </a:r>
            <a:r>
              <a:rPr lang="en-GB" sz="3600" dirty="0"/>
              <a:t>O + 4e</a:t>
            </a:r>
            <a:r>
              <a:rPr lang="en-GB" sz="3600" baseline="30000" dirty="0"/>
              <a:t>-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643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Electrolysis of Aqueous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7366F8-E955-4D9A-8854-098D318E1C6C}"/>
              </a:ext>
            </a:extLst>
          </p:cNvPr>
          <p:cNvSpPr/>
          <p:nvPr/>
        </p:nvSpPr>
        <p:spPr>
          <a:xfrm>
            <a:off x="3018905" y="1282987"/>
            <a:ext cx="7477646" cy="4959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Cations that </a:t>
            </a:r>
            <a:r>
              <a:rPr lang="en-GB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go to the cathode are: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Cation that </a:t>
            </a:r>
            <a:r>
              <a:rPr lang="en-GB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will </a:t>
            </a: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 to the cathode is: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Product at the cathode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Half equation at the cathode</a:t>
            </a:r>
            <a:b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9BCBA9-B1E8-482B-BA68-BDBD1280A509}"/>
              </a:ext>
            </a:extLst>
          </p:cNvPr>
          <p:cNvSpPr/>
          <p:nvPr/>
        </p:nvSpPr>
        <p:spPr>
          <a:xfrm>
            <a:off x="6326429" y="1737755"/>
            <a:ext cx="1904115" cy="7034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/>
              <a:t>Na</a:t>
            </a:r>
            <a:r>
              <a:rPr lang="en-GB" sz="2800" baseline="30000" dirty="0"/>
              <a:t>+</a:t>
            </a:r>
            <a:r>
              <a:rPr lang="en-GB" sz="2800" dirty="0"/>
              <a:t> and H</a:t>
            </a:r>
            <a:r>
              <a:rPr lang="en-GB" sz="2800" baseline="30000" dirty="0"/>
              <a:t>+</a:t>
            </a:r>
            <a:endParaRPr lang="en-GB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3B9F70-6DB9-4564-B2F3-A1CD6441D0E5}"/>
              </a:ext>
            </a:extLst>
          </p:cNvPr>
          <p:cNvSpPr/>
          <p:nvPr/>
        </p:nvSpPr>
        <p:spPr>
          <a:xfrm>
            <a:off x="6096000" y="2997225"/>
            <a:ext cx="1904115" cy="5562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/>
              <a:t>H</a:t>
            </a:r>
            <a:r>
              <a:rPr lang="en-GB" sz="2800" baseline="30000" dirty="0"/>
              <a:t>+</a:t>
            </a:r>
            <a:endParaRPr lang="en-GB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34B031-BFE7-4FD9-B324-6174238DA83A}"/>
              </a:ext>
            </a:extLst>
          </p:cNvPr>
          <p:cNvSpPr/>
          <p:nvPr/>
        </p:nvSpPr>
        <p:spPr>
          <a:xfrm>
            <a:off x="6190183" y="4064593"/>
            <a:ext cx="1904115" cy="7478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H</a:t>
            </a:r>
            <a:r>
              <a:rPr lang="en-GB" sz="3200" baseline="-25000" dirty="0"/>
              <a:t>2</a:t>
            </a:r>
            <a:endParaRPr lang="en-GB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91B256-64B3-4A54-9054-C8E54B8894CC}"/>
              </a:ext>
            </a:extLst>
          </p:cNvPr>
          <p:cNvSpPr/>
          <p:nvPr/>
        </p:nvSpPr>
        <p:spPr>
          <a:xfrm>
            <a:off x="4557713" y="5368961"/>
            <a:ext cx="4051117" cy="78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/>
              <a:t>2H</a:t>
            </a:r>
            <a:r>
              <a:rPr lang="en-GB" sz="3200" baseline="30000" dirty="0"/>
              <a:t>+ </a:t>
            </a:r>
            <a:r>
              <a:rPr lang="en-GB" sz="3200" dirty="0"/>
              <a:t>+ 2e</a:t>
            </a:r>
            <a:r>
              <a:rPr lang="en-GB" sz="3200" baseline="30000" dirty="0"/>
              <a:t>-</a:t>
            </a:r>
            <a:r>
              <a:rPr lang="en-GB" sz="3200" dirty="0"/>
              <a:t> </a:t>
            </a:r>
            <a:r>
              <a:rPr lang="en-GB" sz="3200" dirty="0">
                <a:sym typeface="Wingdings" panose="05000000000000000000" pitchFamily="2" charset="2"/>
              </a:rPr>
              <a:t></a:t>
            </a:r>
            <a:r>
              <a:rPr lang="en-GB" sz="3200" dirty="0"/>
              <a:t> H</a:t>
            </a:r>
            <a:r>
              <a:rPr lang="en-GB" sz="3200" baseline="-25000" dirty="0"/>
              <a:t>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6665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0BEB-FBB6-4740-B631-38859CCD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2900"/>
            <a:ext cx="9601200" cy="876300"/>
          </a:xfrm>
        </p:spPr>
        <p:txBody>
          <a:bodyPr/>
          <a:lstStyle/>
          <a:p>
            <a:pPr algn="ctr"/>
            <a:r>
              <a:rPr lang="en-GB" b="1" u="sng" dirty="0"/>
              <a:t>Electroplating</a:t>
            </a:r>
          </a:p>
        </p:txBody>
      </p:sp>
      <p:pic>
        <p:nvPicPr>
          <p:cNvPr id="4" name="Picture 3" descr="http://static.newworldencyclopedia.org/thumb/4/4e/Electroplating-of-spoon.PNG/250px-Electroplating-of-spoon.PNG">
            <a:extLst>
              <a:ext uri="{FF2B5EF4-FFF2-40B4-BE49-F238E27FC236}">
                <a16:creationId xmlns:a16="http://schemas.microsoft.com/office/drawing/2014/main" id="{0FF5C886-D76D-4617-8DF0-DB44E15B7F52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28" y="1410335"/>
            <a:ext cx="4066222" cy="51047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D154BC-59D9-44AE-86E1-CD52BA92C26C}"/>
              </a:ext>
            </a:extLst>
          </p:cNvPr>
          <p:cNvSpPr/>
          <p:nvPr/>
        </p:nvSpPr>
        <p:spPr>
          <a:xfrm>
            <a:off x="5683252" y="1495425"/>
            <a:ext cx="5480048" cy="5505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electroplating the anode becomes part of the reaction taking place.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block of pure silver is attached at the anode.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half equation at the anode?</a:t>
            </a:r>
            <a:b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Why do the cations travel to the cathode?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half equation at the cathode?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6DC445-D7B6-4F39-BC22-03843335D1FA}"/>
              </a:ext>
            </a:extLst>
          </p:cNvPr>
          <p:cNvSpPr/>
          <p:nvPr/>
        </p:nvSpPr>
        <p:spPr>
          <a:xfrm>
            <a:off x="1451452" y="4369117"/>
            <a:ext cx="1136650" cy="8820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24E89A-554E-418C-9730-D37B65F2E76C}"/>
              </a:ext>
            </a:extLst>
          </p:cNvPr>
          <p:cNvSpPr/>
          <p:nvPr/>
        </p:nvSpPr>
        <p:spPr>
          <a:xfrm>
            <a:off x="1429227" y="4075429"/>
            <a:ext cx="590550" cy="587375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2400" b="1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2ADCDB9C-7D2E-496B-8872-DCA1B3339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602" y="2303937"/>
            <a:ext cx="1136650" cy="47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8033995A-E6BB-4052-AF77-2E23F11EE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2782570"/>
            <a:ext cx="1365252" cy="3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7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08 -0.018 -0.016 -0.023 -0.016 c -0.031 0 -0.063 0.125 -0.063 0.25 c 0 -0.063 -0.016 -0.125 -0.031 -0.125 c -0.016 0 -0.031 0.063 -0.031 0.125 c 0 -0.031 -0.008 -0.063 -0.016 -0.063 c -0.008 0 -0.016 0.031 -0.016 0.063 c 0 -0.016 -0.004 -0.031 -0.008 -0.031 c -0.004 0 -0.008 0.016 -0.008 0.031 c 0 -0.008 -0.002 -0.016 -0.004 -0.016 c -0.001 0 -0.004 0.008 -0.004 0.016 c 0 -0.004 -0.001 -0.008 -0.002 -0.008 c 0 -0.001 -0.002 0.004 -0.002 0.008 c 0 -0.002 0 -0.004 -0.001 -0.004 c 0 0.001 -0.001 0.002 -0.001 0.004 c 0 -0.001 0 -0.002 0 -0.003 c -0.001 0 -0.001 0.001 -0.001 0.002 c -0.001 0 -0.001 -0.001 -0.001 -0.002 c -0.001 0 -0.001 0.001 -0.001 0.002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0BEB-FBB6-4740-B631-38859CCD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2900"/>
            <a:ext cx="9601200" cy="876300"/>
          </a:xfrm>
        </p:spPr>
        <p:txBody>
          <a:bodyPr/>
          <a:lstStyle/>
          <a:p>
            <a:pPr algn="ctr"/>
            <a:r>
              <a:rPr lang="en-GB" b="1" u="sng" dirty="0"/>
              <a:t>Electroplating</a:t>
            </a:r>
          </a:p>
        </p:txBody>
      </p:sp>
      <p:pic>
        <p:nvPicPr>
          <p:cNvPr id="4" name="Picture 3" descr="http://static.newworldencyclopedia.org/thumb/4/4e/Electroplating-of-spoon.PNG/250px-Electroplating-of-spoon.PNG">
            <a:extLst>
              <a:ext uri="{FF2B5EF4-FFF2-40B4-BE49-F238E27FC236}">
                <a16:creationId xmlns:a16="http://schemas.microsoft.com/office/drawing/2014/main" id="{0FF5C886-D76D-4617-8DF0-DB44E15B7F52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28" y="1410335"/>
            <a:ext cx="4066222" cy="51047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D154BC-59D9-44AE-86E1-CD52BA92C26C}"/>
              </a:ext>
            </a:extLst>
          </p:cNvPr>
          <p:cNvSpPr/>
          <p:nvPr/>
        </p:nvSpPr>
        <p:spPr>
          <a:xfrm>
            <a:off x="5683252" y="1495425"/>
            <a:ext cx="5480048" cy="5505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electroplating the anode becomes part of the reaction taking place.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block of pure silver is attached at the anode.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half equation at the anode?</a:t>
            </a:r>
            <a:b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Why do the cations travel to the cathode?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half equation at the cathode?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961565-0631-4FEA-B044-DFAEFD4DBB7B}"/>
              </a:ext>
            </a:extLst>
          </p:cNvPr>
          <p:cNvSpPr/>
          <p:nvPr/>
        </p:nvSpPr>
        <p:spPr>
          <a:xfrm>
            <a:off x="1371600" y="4902517"/>
            <a:ext cx="1136650" cy="8820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15EA3-43E4-428D-AF8C-FB9506861665}"/>
              </a:ext>
            </a:extLst>
          </p:cNvPr>
          <p:cNvSpPr/>
          <p:nvPr/>
        </p:nvSpPr>
        <p:spPr>
          <a:xfrm>
            <a:off x="2921250" y="2160904"/>
            <a:ext cx="590550" cy="587375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2400" b="1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156A7D47-86B2-4407-A069-65B259881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602" y="2303937"/>
            <a:ext cx="1136650" cy="47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DD4B1F4-FFE7-42DC-9C65-2A81672A8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2782570"/>
            <a:ext cx="1365252" cy="3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2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1823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0.00768 0.392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0BEB-FBB6-4740-B631-38859CCD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2900"/>
            <a:ext cx="9601200" cy="876300"/>
          </a:xfrm>
        </p:spPr>
        <p:txBody>
          <a:bodyPr/>
          <a:lstStyle/>
          <a:p>
            <a:pPr algn="ctr"/>
            <a:r>
              <a:rPr lang="en-GB" b="1" u="sng" dirty="0"/>
              <a:t>Electroplating</a:t>
            </a:r>
          </a:p>
        </p:txBody>
      </p:sp>
      <p:pic>
        <p:nvPicPr>
          <p:cNvPr id="4" name="Picture 3" descr="http://static.newworldencyclopedia.org/thumb/4/4e/Electroplating-of-spoon.PNG/250px-Electroplating-of-spoon.PNG">
            <a:extLst>
              <a:ext uri="{FF2B5EF4-FFF2-40B4-BE49-F238E27FC236}">
                <a16:creationId xmlns:a16="http://schemas.microsoft.com/office/drawing/2014/main" id="{0FF5C886-D76D-4617-8DF0-DB44E15B7F52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28" y="1410335"/>
            <a:ext cx="4066222" cy="51047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D154BC-59D9-44AE-86E1-CD52BA92C26C}"/>
              </a:ext>
            </a:extLst>
          </p:cNvPr>
          <p:cNvSpPr/>
          <p:nvPr/>
        </p:nvSpPr>
        <p:spPr>
          <a:xfrm>
            <a:off x="5419725" y="1133475"/>
            <a:ext cx="5553075" cy="586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electroplating the anode becomes part of the reaction taking place.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block of pure silver is attached at the anode.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half equation at the anode?</a:t>
            </a:r>
            <a:b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Why do the cations travel to the cathode?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half equation at the cathode?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FEDCCE-B00F-47F1-A6E7-7542CAE241A3}"/>
              </a:ext>
            </a:extLst>
          </p:cNvPr>
          <p:cNvSpPr/>
          <p:nvPr/>
        </p:nvSpPr>
        <p:spPr>
          <a:xfrm>
            <a:off x="2946400" y="5006657"/>
            <a:ext cx="1136650" cy="8820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C526AF-455F-4361-86A7-64034BAB8111}"/>
              </a:ext>
            </a:extLst>
          </p:cNvPr>
          <p:cNvSpPr/>
          <p:nvPr/>
        </p:nvSpPr>
        <p:spPr>
          <a:xfrm>
            <a:off x="7462838" y="3074677"/>
            <a:ext cx="4051117" cy="7086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/>
              <a:t>Ag </a:t>
            </a:r>
            <a:r>
              <a:rPr lang="en-GB" sz="2800" dirty="0">
                <a:sym typeface="Wingdings" panose="05000000000000000000" pitchFamily="2" charset="2"/>
              </a:rPr>
              <a:t></a:t>
            </a:r>
            <a:r>
              <a:rPr lang="en-GB" sz="2800" dirty="0"/>
              <a:t> Ag</a:t>
            </a:r>
            <a:r>
              <a:rPr lang="en-GB" sz="2800" baseline="30000" dirty="0"/>
              <a:t>+ </a:t>
            </a:r>
            <a:r>
              <a:rPr lang="en-GB" sz="2800" dirty="0"/>
              <a:t>+ e</a:t>
            </a:r>
            <a:r>
              <a:rPr lang="en-GB" sz="2800" baseline="30000" dirty="0"/>
              <a:t>-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A86261-8A4B-4E9C-AFA3-2C6D1CFE5263}"/>
              </a:ext>
            </a:extLst>
          </p:cNvPr>
          <p:cNvSpPr/>
          <p:nvPr/>
        </p:nvSpPr>
        <p:spPr>
          <a:xfrm>
            <a:off x="6481763" y="5806455"/>
            <a:ext cx="4051117" cy="7086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/>
              <a:t>Ag</a:t>
            </a:r>
            <a:r>
              <a:rPr lang="en-GB" sz="2800" baseline="30000" dirty="0"/>
              <a:t>+ </a:t>
            </a:r>
            <a:r>
              <a:rPr lang="en-GB" sz="2800" dirty="0"/>
              <a:t>+ e</a:t>
            </a:r>
            <a:r>
              <a:rPr lang="en-GB" sz="2800" baseline="30000" dirty="0"/>
              <a:t>- </a:t>
            </a:r>
            <a:r>
              <a:rPr lang="en-GB" sz="2800" dirty="0">
                <a:sym typeface="Wingdings" panose="05000000000000000000" pitchFamily="2" charset="2"/>
              </a:rPr>
              <a:t>Ag</a:t>
            </a:r>
            <a:endParaRPr lang="en-GB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A5F773-13C3-4594-A865-E6A21D0F2621}"/>
              </a:ext>
            </a:extLst>
          </p:cNvPr>
          <p:cNvSpPr/>
          <p:nvPr/>
        </p:nvSpPr>
        <p:spPr>
          <a:xfrm>
            <a:off x="5419726" y="4348200"/>
            <a:ext cx="6219824" cy="972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Ag ion (cation) is attracted to the negative electrode (cathode)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FDD3A9F2-5E03-47AC-A7CF-9C95E2A3A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602" y="2303937"/>
            <a:ext cx="1136650" cy="47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EF01979B-EDA7-4F6D-88F2-775A8B1BC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2782570"/>
            <a:ext cx="1365252" cy="3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653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34738"/>
            <a:ext cx="9601200" cy="3581400"/>
          </a:xfrm>
        </p:spPr>
        <p:txBody>
          <a:bodyPr>
            <a:normAutofit/>
          </a:bodyPr>
          <a:lstStyle/>
          <a:p>
            <a:r>
              <a:rPr lang="en-GB" sz="4400" dirty="0"/>
              <a:t>On your whiteboards,</a:t>
            </a:r>
          </a:p>
          <a:p>
            <a:pPr marL="0" indent="0">
              <a:buNone/>
            </a:pPr>
            <a:r>
              <a:rPr lang="en-GB" sz="4400" dirty="0"/>
              <a:t>using the dot and cross diagram (outer shell electrons only),</a:t>
            </a:r>
          </a:p>
          <a:p>
            <a:pPr marL="0" indent="0">
              <a:buNone/>
            </a:pPr>
            <a:r>
              <a:rPr lang="en-GB" sz="4400" dirty="0"/>
              <a:t>Show what happens when a sodium atom and chlorine atom react.</a:t>
            </a:r>
          </a:p>
        </p:txBody>
      </p:sp>
    </p:spTree>
    <p:extLst>
      <p:ext uri="{BB962C8B-B14F-4D97-AF65-F5344CB8AC3E}">
        <p14:creationId xmlns:p14="http://schemas.microsoft.com/office/powerpoint/2010/main" val="20730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DBAAC-36FC-4DBA-B250-401344D9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6387"/>
            <a:ext cx="9601200" cy="866775"/>
          </a:xfrm>
        </p:spPr>
        <p:txBody>
          <a:bodyPr/>
          <a:lstStyle/>
          <a:p>
            <a:pPr algn="ctr"/>
            <a:r>
              <a:rPr lang="en-GB" b="1" u="sng" dirty="0"/>
              <a:t>Definitions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E3B63D-34C1-4BD8-B9A3-7F043C3EA14F}"/>
              </a:ext>
            </a:extLst>
          </p:cNvPr>
          <p:cNvSpPr/>
          <p:nvPr/>
        </p:nvSpPr>
        <p:spPr>
          <a:xfrm>
            <a:off x="933450" y="136229"/>
            <a:ext cx="2243470" cy="6448425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1F36E-5414-49B4-A370-46EB846627C3}"/>
              </a:ext>
            </a:extLst>
          </p:cNvPr>
          <p:cNvSpPr txBox="1"/>
          <p:nvPr/>
        </p:nvSpPr>
        <p:spPr>
          <a:xfrm>
            <a:off x="1371600" y="350549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xidation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EF748-E595-4BDA-944B-33A7BEEB4F14}"/>
              </a:ext>
            </a:extLst>
          </p:cNvPr>
          <p:cNvSpPr txBox="1"/>
          <p:nvPr/>
        </p:nvSpPr>
        <p:spPr>
          <a:xfrm>
            <a:off x="1162493" y="113192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6333C-787E-40A0-94D0-1B943642C33C}"/>
              </a:ext>
            </a:extLst>
          </p:cNvPr>
          <p:cNvSpPr txBox="1"/>
          <p:nvPr/>
        </p:nvSpPr>
        <p:spPr>
          <a:xfrm>
            <a:off x="1307805" y="2028102"/>
            <a:ext cx="1952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oss</a:t>
            </a:r>
            <a:r>
              <a:rPr lang="en-GB" sz="3200" dirty="0"/>
              <a:t> of electrons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C4CE86-C3E1-4616-8FAC-78003445EEF0}"/>
              </a:ext>
            </a:extLst>
          </p:cNvPr>
          <p:cNvSpPr txBox="1"/>
          <p:nvPr/>
        </p:nvSpPr>
        <p:spPr>
          <a:xfrm>
            <a:off x="1371600" y="3792479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eduction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12B0B-FA4D-4294-B5DE-1A851DF79EBA}"/>
              </a:ext>
            </a:extLst>
          </p:cNvPr>
          <p:cNvSpPr txBox="1"/>
          <p:nvPr/>
        </p:nvSpPr>
        <p:spPr>
          <a:xfrm>
            <a:off x="1162493" y="4669479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0C8FDD-8A27-4956-B0D7-770B5952007C}"/>
              </a:ext>
            </a:extLst>
          </p:cNvPr>
          <p:cNvSpPr txBox="1"/>
          <p:nvPr/>
        </p:nvSpPr>
        <p:spPr>
          <a:xfrm>
            <a:off x="1371600" y="5551355"/>
            <a:ext cx="224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ain</a:t>
            </a:r>
            <a:r>
              <a:rPr lang="en-GB" sz="3200" dirty="0"/>
              <a:t> of electrons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F40D8-D9AF-44B4-BF0E-606055C6978F}"/>
              </a:ext>
            </a:extLst>
          </p:cNvPr>
          <p:cNvSpPr/>
          <p:nvPr/>
        </p:nvSpPr>
        <p:spPr>
          <a:xfrm>
            <a:off x="3551275" y="724403"/>
            <a:ext cx="3168502" cy="597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Electrolysis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Electrolyte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Cation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Anion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C9A0A8-EA77-4477-9E12-004E1EC8F754}"/>
              </a:ext>
            </a:extLst>
          </p:cNvPr>
          <p:cNvSpPr txBox="1"/>
          <p:nvPr/>
        </p:nvSpPr>
        <p:spPr>
          <a:xfrm>
            <a:off x="6719777" y="944847"/>
            <a:ext cx="56423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The passage of a direct electric current through an ionic solution.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7CBDBA-C333-4249-BB5A-8CA4EC24A668}"/>
              </a:ext>
            </a:extLst>
          </p:cNvPr>
          <p:cNvSpPr txBox="1"/>
          <p:nvPr/>
        </p:nvSpPr>
        <p:spPr>
          <a:xfrm>
            <a:off x="6719777" y="1974528"/>
            <a:ext cx="5642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Solution containing ions</a:t>
            </a:r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09E909-5E53-48D0-A82B-467FD583E779}"/>
              </a:ext>
            </a:extLst>
          </p:cNvPr>
          <p:cNvSpPr txBox="1"/>
          <p:nvPr/>
        </p:nvSpPr>
        <p:spPr>
          <a:xfrm>
            <a:off x="6719777" y="2871760"/>
            <a:ext cx="5642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Positive electrode</a:t>
            </a:r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CD4D00-F812-4495-9547-E46DD4AD1AEA}"/>
              </a:ext>
            </a:extLst>
          </p:cNvPr>
          <p:cNvSpPr txBox="1"/>
          <p:nvPr/>
        </p:nvSpPr>
        <p:spPr>
          <a:xfrm>
            <a:off x="6719777" y="3756891"/>
            <a:ext cx="5642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Negative electrode</a:t>
            </a:r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650168-4D5A-4794-9715-75703C273DCF}"/>
              </a:ext>
            </a:extLst>
          </p:cNvPr>
          <p:cNvSpPr txBox="1"/>
          <p:nvPr/>
        </p:nvSpPr>
        <p:spPr>
          <a:xfrm>
            <a:off x="6719777" y="4740405"/>
            <a:ext cx="5642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Positively charged ion</a:t>
            </a:r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B1B51B-DD42-4B86-8E3F-04971DBA7E2C}"/>
              </a:ext>
            </a:extLst>
          </p:cNvPr>
          <p:cNvSpPr txBox="1"/>
          <p:nvPr/>
        </p:nvSpPr>
        <p:spPr>
          <a:xfrm>
            <a:off x="6719777" y="5571402"/>
            <a:ext cx="5642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Negatively charged 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35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/>
          <a:lstStyle/>
          <a:p>
            <a:r>
              <a:rPr lang="en-GB" b="1" u="sng" dirty="0"/>
              <a:t>Electrolysis of molten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B8865-BD99-4843-8F2C-FB440C73FBF6}"/>
              </a:ext>
            </a:extLst>
          </p:cNvPr>
          <p:cNvGrpSpPr/>
          <p:nvPr/>
        </p:nvGrpSpPr>
        <p:grpSpPr>
          <a:xfrm>
            <a:off x="3459124" y="795657"/>
            <a:ext cx="7130904" cy="5821226"/>
            <a:chOff x="0" y="0"/>
            <a:chExt cx="7176770" cy="7298055"/>
          </a:xfrm>
        </p:grpSpPr>
        <p:pic>
          <p:nvPicPr>
            <p:cNvPr id="12" name="Picture 11" descr="https://www.edplace.com/userfiles/image/electrolytic%20cell.jpg">
              <a:extLst>
                <a:ext uri="{FF2B5EF4-FFF2-40B4-BE49-F238E27FC236}">
                  <a16:creationId xmlns:a16="http://schemas.microsoft.com/office/drawing/2014/main" id="{9A0FDEBF-947B-42D8-B50C-82B647C8D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76770" cy="72980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7AEFE0-E0ED-4B7A-A6E8-22B3D37DB2F0}"/>
                </a:ext>
              </a:extLst>
            </p:cNvPr>
            <p:cNvSpPr/>
            <p:nvPr/>
          </p:nvSpPr>
          <p:spPr>
            <a:xfrm>
              <a:off x="489097" y="1626782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1D45493-4A3E-415C-99ED-544AB2C17E74}"/>
                </a:ext>
              </a:extLst>
            </p:cNvPr>
            <p:cNvSpPr/>
            <p:nvPr/>
          </p:nvSpPr>
          <p:spPr>
            <a:xfrm>
              <a:off x="6209414" y="1456661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006930-C225-4942-91EA-816B08FAC54E}"/>
                </a:ext>
              </a:extLst>
            </p:cNvPr>
            <p:cNvSpPr/>
            <p:nvPr/>
          </p:nvSpPr>
          <p:spPr>
            <a:xfrm rot="5400000">
              <a:off x="1827611" y="3135416"/>
              <a:ext cx="2135065" cy="1085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34EA5C-F743-4011-B8CA-9B2DC8EDD4BB}"/>
                </a:ext>
              </a:extLst>
            </p:cNvPr>
            <p:cNvSpPr/>
            <p:nvPr/>
          </p:nvSpPr>
          <p:spPr>
            <a:xfrm>
              <a:off x="2243469" y="2700670"/>
              <a:ext cx="361507" cy="297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600EA2-3493-4148-9408-D5C202F1C53C}"/>
                </a:ext>
              </a:extLst>
            </p:cNvPr>
            <p:cNvSpPr/>
            <p:nvPr/>
          </p:nvSpPr>
          <p:spPr>
            <a:xfrm rot="5400000">
              <a:off x="2998699" y="4359666"/>
              <a:ext cx="1192818" cy="24868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93BB47DB-C1E1-4168-AC48-78BCBD31AD22}"/>
              </a:ext>
            </a:extLst>
          </p:cNvPr>
          <p:cNvSpPr/>
          <p:nvPr/>
        </p:nvSpPr>
        <p:spPr>
          <a:xfrm>
            <a:off x="5799817" y="4511789"/>
            <a:ext cx="1190522" cy="9195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696291-23FA-4902-9AED-9BD72B24AB19}"/>
              </a:ext>
            </a:extLst>
          </p:cNvPr>
          <p:cNvSpPr/>
          <p:nvPr/>
        </p:nvSpPr>
        <p:spPr>
          <a:xfrm>
            <a:off x="7072282" y="4530571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712885-35F6-4AF6-8241-EA3590EE8CCC}"/>
              </a:ext>
            </a:extLst>
          </p:cNvPr>
          <p:cNvSpPr/>
          <p:nvPr/>
        </p:nvSpPr>
        <p:spPr>
          <a:xfrm>
            <a:off x="7559239" y="5230178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D5A27E-ED72-4FC6-949A-93D1976A967C}"/>
              </a:ext>
            </a:extLst>
          </p:cNvPr>
          <p:cNvSpPr/>
          <p:nvPr/>
        </p:nvSpPr>
        <p:spPr>
          <a:xfrm>
            <a:off x="5081651" y="5280822"/>
            <a:ext cx="1190522" cy="9195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1B3F387-A637-445F-BFCA-D21E2DD0FE38}"/>
              </a:ext>
            </a:extLst>
          </p:cNvPr>
          <p:cNvSpPr/>
          <p:nvPr/>
        </p:nvSpPr>
        <p:spPr>
          <a:xfrm>
            <a:off x="4676775" y="1282987"/>
            <a:ext cx="4836894" cy="143328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OPPOSITES ATTRACT</a:t>
            </a:r>
          </a:p>
        </p:txBody>
      </p:sp>
    </p:spTree>
    <p:extLst>
      <p:ext uri="{BB962C8B-B14F-4D97-AF65-F5344CB8AC3E}">
        <p14:creationId xmlns:p14="http://schemas.microsoft.com/office/powerpoint/2010/main" val="5548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8" grpId="0" animBg="1"/>
      <p:bldP spid="19" grpId="0" animBg="1"/>
      <p:bldP spid="20" grpId="0" animBg="1"/>
      <p:bldP spid="21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/>
          <a:lstStyle/>
          <a:p>
            <a:r>
              <a:rPr lang="en-GB" b="1" u="sng" dirty="0"/>
              <a:t>Electrolysis of molten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B8865-BD99-4843-8F2C-FB440C73FBF6}"/>
              </a:ext>
            </a:extLst>
          </p:cNvPr>
          <p:cNvGrpSpPr/>
          <p:nvPr/>
        </p:nvGrpSpPr>
        <p:grpSpPr>
          <a:xfrm>
            <a:off x="3459124" y="795657"/>
            <a:ext cx="7130904" cy="5821226"/>
            <a:chOff x="0" y="0"/>
            <a:chExt cx="7176770" cy="7298055"/>
          </a:xfrm>
        </p:grpSpPr>
        <p:pic>
          <p:nvPicPr>
            <p:cNvPr id="12" name="Picture 11" descr="https://www.edplace.com/userfiles/image/electrolytic%20cell.jpg">
              <a:extLst>
                <a:ext uri="{FF2B5EF4-FFF2-40B4-BE49-F238E27FC236}">
                  <a16:creationId xmlns:a16="http://schemas.microsoft.com/office/drawing/2014/main" id="{9A0FDEBF-947B-42D8-B50C-82B647C8D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76770" cy="72980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7AEFE0-E0ED-4B7A-A6E8-22B3D37DB2F0}"/>
                </a:ext>
              </a:extLst>
            </p:cNvPr>
            <p:cNvSpPr/>
            <p:nvPr/>
          </p:nvSpPr>
          <p:spPr>
            <a:xfrm>
              <a:off x="489097" y="1626782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1D45493-4A3E-415C-99ED-544AB2C17E74}"/>
                </a:ext>
              </a:extLst>
            </p:cNvPr>
            <p:cNvSpPr/>
            <p:nvPr/>
          </p:nvSpPr>
          <p:spPr>
            <a:xfrm>
              <a:off x="6209414" y="1456661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006930-C225-4942-91EA-816B08FAC54E}"/>
                </a:ext>
              </a:extLst>
            </p:cNvPr>
            <p:cNvSpPr/>
            <p:nvPr/>
          </p:nvSpPr>
          <p:spPr>
            <a:xfrm rot="5400000">
              <a:off x="1827611" y="3135416"/>
              <a:ext cx="2135065" cy="1085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34EA5C-F743-4011-B8CA-9B2DC8EDD4BB}"/>
                </a:ext>
              </a:extLst>
            </p:cNvPr>
            <p:cNvSpPr/>
            <p:nvPr/>
          </p:nvSpPr>
          <p:spPr>
            <a:xfrm>
              <a:off x="2243469" y="2700670"/>
              <a:ext cx="361507" cy="297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600EA2-3493-4148-9408-D5C202F1C53C}"/>
                </a:ext>
              </a:extLst>
            </p:cNvPr>
            <p:cNvSpPr/>
            <p:nvPr/>
          </p:nvSpPr>
          <p:spPr>
            <a:xfrm rot="5400000">
              <a:off x="2998699" y="4359666"/>
              <a:ext cx="1192818" cy="24868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CA5B390-4F74-47E4-8406-F6C59FE811AB}"/>
              </a:ext>
            </a:extLst>
          </p:cNvPr>
          <p:cNvSpPr/>
          <p:nvPr/>
        </p:nvSpPr>
        <p:spPr>
          <a:xfrm>
            <a:off x="4262637" y="4348163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-25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E4F910-EB22-4D79-9C3F-43BED5309523}"/>
              </a:ext>
            </a:extLst>
          </p:cNvPr>
          <p:cNvSpPr/>
          <p:nvPr/>
        </p:nvSpPr>
        <p:spPr>
          <a:xfrm>
            <a:off x="8673745" y="4238184"/>
            <a:ext cx="1111699" cy="882015"/>
          </a:xfrm>
          <a:prstGeom prst="rect">
            <a:avLst/>
          </a:prstGeom>
          <a:solidFill>
            <a:srgbClr val="33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5EB3D8-4789-4B04-BDB0-425FC5494CD1}"/>
              </a:ext>
            </a:extLst>
          </p:cNvPr>
          <p:cNvSpPr/>
          <p:nvPr/>
        </p:nvSpPr>
        <p:spPr>
          <a:xfrm>
            <a:off x="7869162" y="4820278"/>
            <a:ext cx="1111699" cy="882015"/>
          </a:xfrm>
          <a:prstGeom prst="rect">
            <a:avLst/>
          </a:prstGeom>
          <a:solidFill>
            <a:srgbClr val="33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7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372" y="247650"/>
            <a:ext cx="6549655" cy="1485900"/>
          </a:xfrm>
        </p:spPr>
        <p:txBody>
          <a:bodyPr/>
          <a:lstStyle/>
          <a:p>
            <a:r>
              <a:rPr lang="en-GB" b="1" u="sng" dirty="0"/>
              <a:t>Electrolysis of molten NaCl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F1D1FA-50A2-4A0E-B7ED-117CE9E86357}"/>
              </a:ext>
            </a:extLst>
          </p:cNvPr>
          <p:cNvSpPr/>
          <p:nvPr/>
        </p:nvSpPr>
        <p:spPr>
          <a:xfrm>
            <a:off x="2961754" y="1064352"/>
            <a:ext cx="7890544" cy="4460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Product at the anode</a:t>
            </a:r>
            <a:b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Half equation at the anode</a:t>
            </a:r>
            <a:b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Product at the cathode</a:t>
            </a:r>
            <a:b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Half equation at the cathode</a:t>
            </a:r>
            <a:b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2862DA-8B23-43AB-853C-638361CC9AA8}"/>
              </a:ext>
            </a:extLst>
          </p:cNvPr>
          <p:cNvSpPr/>
          <p:nvPr/>
        </p:nvSpPr>
        <p:spPr>
          <a:xfrm>
            <a:off x="2961754" y="5286874"/>
            <a:ext cx="7668146" cy="1409202"/>
          </a:xfrm>
          <a:prstGeom prst="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RULE:</a:t>
            </a:r>
            <a:r>
              <a:rPr lang="en-GB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Metals are produced at the Cathode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Non-metals are produced at the Anode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89B320-9303-4F05-9504-D21584FFDE2F}"/>
              </a:ext>
            </a:extLst>
          </p:cNvPr>
          <p:cNvSpPr/>
          <p:nvPr/>
        </p:nvSpPr>
        <p:spPr>
          <a:xfrm>
            <a:off x="6819900" y="1100867"/>
            <a:ext cx="1904115" cy="902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5D1CE0-4F4A-4132-A984-B5FF61CA7BB9}"/>
              </a:ext>
            </a:extLst>
          </p:cNvPr>
          <p:cNvSpPr/>
          <p:nvPr/>
        </p:nvSpPr>
        <p:spPr>
          <a:xfrm>
            <a:off x="7008629" y="3186360"/>
            <a:ext cx="1904115" cy="902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F1E401-85EF-4DD2-9352-52EAC47FA75B}"/>
              </a:ext>
            </a:extLst>
          </p:cNvPr>
          <p:cNvSpPr/>
          <p:nvPr/>
        </p:nvSpPr>
        <p:spPr>
          <a:xfrm>
            <a:off x="7547123" y="2104984"/>
            <a:ext cx="3305175" cy="9988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/>
              <a:t>2Cl</a:t>
            </a:r>
            <a:r>
              <a:rPr lang="en-GB" sz="3600" baseline="30000" dirty="0"/>
              <a:t>- </a:t>
            </a:r>
            <a:r>
              <a:rPr lang="en-GB" sz="3600" dirty="0">
                <a:sym typeface="Wingdings" panose="05000000000000000000" pitchFamily="2" charset="2"/>
              </a:rPr>
              <a:t></a:t>
            </a:r>
            <a:r>
              <a:rPr lang="en-GB" sz="3600" dirty="0"/>
              <a:t> Cl</a:t>
            </a:r>
            <a:r>
              <a:rPr lang="en-GB" sz="3600" baseline="-25000" dirty="0"/>
              <a:t>2</a:t>
            </a:r>
            <a:r>
              <a:rPr lang="en-GB" sz="3600" dirty="0"/>
              <a:t> + 2e</a:t>
            </a:r>
            <a:r>
              <a:rPr lang="en-GB" sz="3600" baseline="30000" dirty="0"/>
              <a:t>-</a:t>
            </a:r>
            <a:endParaRPr lang="en-GB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A33DEC-86D1-4FD9-AA20-37E031F1D50F}"/>
              </a:ext>
            </a:extLst>
          </p:cNvPr>
          <p:cNvSpPr/>
          <p:nvPr/>
        </p:nvSpPr>
        <p:spPr>
          <a:xfrm>
            <a:off x="7771957" y="4172181"/>
            <a:ext cx="3305175" cy="9988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/>
              <a:t>Na</a:t>
            </a:r>
            <a:r>
              <a:rPr lang="en-GB" sz="3600" baseline="30000" dirty="0"/>
              <a:t>+ </a:t>
            </a:r>
            <a:r>
              <a:rPr lang="en-GB" sz="3600" dirty="0"/>
              <a:t>+ e</a:t>
            </a:r>
            <a:r>
              <a:rPr lang="en-GB" sz="3600" baseline="30000" dirty="0"/>
              <a:t>-</a:t>
            </a:r>
            <a:r>
              <a:rPr lang="en-GB" sz="3600" dirty="0"/>
              <a:t> </a:t>
            </a:r>
            <a:r>
              <a:rPr lang="en-GB" sz="3600" dirty="0">
                <a:sym typeface="Wingdings" panose="05000000000000000000" pitchFamily="2" charset="2"/>
              </a:rPr>
              <a:t></a:t>
            </a:r>
            <a:r>
              <a:rPr lang="en-GB" sz="3600" dirty="0"/>
              <a:t> Na</a:t>
            </a:r>
          </a:p>
        </p:txBody>
      </p:sp>
    </p:spTree>
    <p:extLst>
      <p:ext uri="{BB962C8B-B14F-4D97-AF65-F5344CB8AC3E}">
        <p14:creationId xmlns:p14="http://schemas.microsoft.com/office/powerpoint/2010/main" val="262517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Electrolysis of Aqueous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B8865-BD99-4843-8F2C-FB440C73FBF6}"/>
              </a:ext>
            </a:extLst>
          </p:cNvPr>
          <p:cNvGrpSpPr/>
          <p:nvPr/>
        </p:nvGrpSpPr>
        <p:grpSpPr>
          <a:xfrm>
            <a:off x="3459124" y="795657"/>
            <a:ext cx="7130904" cy="5821226"/>
            <a:chOff x="0" y="0"/>
            <a:chExt cx="7176770" cy="7298055"/>
          </a:xfrm>
        </p:grpSpPr>
        <p:pic>
          <p:nvPicPr>
            <p:cNvPr id="12" name="Picture 11" descr="https://www.edplace.com/userfiles/image/electrolytic%20cell.jpg">
              <a:extLst>
                <a:ext uri="{FF2B5EF4-FFF2-40B4-BE49-F238E27FC236}">
                  <a16:creationId xmlns:a16="http://schemas.microsoft.com/office/drawing/2014/main" id="{9A0FDEBF-947B-42D8-B50C-82B647C8D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76770" cy="72980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7AEFE0-E0ED-4B7A-A6E8-22B3D37DB2F0}"/>
                </a:ext>
              </a:extLst>
            </p:cNvPr>
            <p:cNvSpPr/>
            <p:nvPr/>
          </p:nvSpPr>
          <p:spPr>
            <a:xfrm>
              <a:off x="489097" y="1626782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1D45493-4A3E-415C-99ED-544AB2C17E74}"/>
                </a:ext>
              </a:extLst>
            </p:cNvPr>
            <p:cNvSpPr/>
            <p:nvPr/>
          </p:nvSpPr>
          <p:spPr>
            <a:xfrm>
              <a:off x="6209414" y="1456661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006930-C225-4942-91EA-816B08FAC54E}"/>
                </a:ext>
              </a:extLst>
            </p:cNvPr>
            <p:cNvSpPr/>
            <p:nvPr/>
          </p:nvSpPr>
          <p:spPr>
            <a:xfrm rot="5400000">
              <a:off x="1827611" y="3135416"/>
              <a:ext cx="2135065" cy="1085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34EA5C-F743-4011-B8CA-9B2DC8EDD4BB}"/>
                </a:ext>
              </a:extLst>
            </p:cNvPr>
            <p:cNvSpPr/>
            <p:nvPr/>
          </p:nvSpPr>
          <p:spPr>
            <a:xfrm>
              <a:off x="2243469" y="2700670"/>
              <a:ext cx="361507" cy="297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600EA2-3493-4148-9408-D5C202F1C53C}"/>
                </a:ext>
              </a:extLst>
            </p:cNvPr>
            <p:cNvSpPr/>
            <p:nvPr/>
          </p:nvSpPr>
          <p:spPr>
            <a:xfrm rot="5400000">
              <a:off x="2998699" y="4359666"/>
              <a:ext cx="1192818" cy="24868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4011BF3-6A72-4C40-90A9-435400729234}"/>
              </a:ext>
            </a:extLst>
          </p:cNvPr>
          <p:cNvSpPr/>
          <p:nvPr/>
        </p:nvSpPr>
        <p:spPr>
          <a:xfrm>
            <a:off x="7115250" y="4403746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2FEC20-D163-49BC-9607-78E0DEC1414D}"/>
              </a:ext>
            </a:extLst>
          </p:cNvPr>
          <p:cNvSpPr/>
          <p:nvPr/>
        </p:nvSpPr>
        <p:spPr>
          <a:xfrm>
            <a:off x="5733318" y="4384965"/>
            <a:ext cx="1190522" cy="9195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9439CB-1385-49B1-B4A3-78A8502FABDB}"/>
              </a:ext>
            </a:extLst>
          </p:cNvPr>
          <p:cNvSpPr/>
          <p:nvPr/>
        </p:nvSpPr>
        <p:spPr>
          <a:xfrm rot="5400000">
            <a:off x="6368408" y="5404687"/>
            <a:ext cx="347368" cy="1492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9FFEB8-DACA-4068-A0E9-3211D13F440E}"/>
              </a:ext>
            </a:extLst>
          </p:cNvPr>
          <p:cNvSpPr/>
          <p:nvPr/>
        </p:nvSpPr>
        <p:spPr>
          <a:xfrm>
            <a:off x="7130060" y="5345201"/>
            <a:ext cx="1136650" cy="8820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GB" sz="48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23EDC1-56C9-4391-91BE-89C7F994569C}"/>
              </a:ext>
            </a:extLst>
          </p:cNvPr>
          <p:cNvSpPr/>
          <p:nvPr/>
        </p:nvSpPr>
        <p:spPr>
          <a:xfrm>
            <a:off x="5795801" y="5360475"/>
            <a:ext cx="1136650" cy="8820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Electrolysis of Aqueous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B8865-BD99-4843-8F2C-FB440C73FBF6}"/>
              </a:ext>
            </a:extLst>
          </p:cNvPr>
          <p:cNvGrpSpPr/>
          <p:nvPr/>
        </p:nvGrpSpPr>
        <p:grpSpPr>
          <a:xfrm>
            <a:off x="3459124" y="795657"/>
            <a:ext cx="7130904" cy="5821226"/>
            <a:chOff x="0" y="0"/>
            <a:chExt cx="7176770" cy="7298055"/>
          </a:xfrm>
        </p:grpSpPr>
        <p:pic>
          <p:nvPicPr>
            <p:cNvPr id="12" name="Picture 11" descr="https://www.edplace.com/userfiles/image/electrolytic%20cell.jpg">
              <a:extLst>
                <a:ext uri="{FF2B5EF4-FFF2-40B4-BE49-F238E27FC236}">
                  <a16:creationId xmlns:a16="http://schemas.microsoft.com/office/drawing/2014/main" id="{9A0FDEBF-947B-42D8-B50C-82B647C8D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76770" cy="72980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7AEFE0-E0ED-4B7A-A6E8-22B3D37DB2F0}"/>
                </a:ext>
              </a:extLst>
            </p:cNvPr>
            <p:cNvSpPr/>
            <p:nvPr/>
          </p:nvSpPr>
          <p:spPr>
            <a:xfrm>
              <a:off x="489097" y="1626782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1D45493-4A3E-415C-99ED-544AB2C17E74}"/>
                </a:ext>
              </a:extLst>
            </p:cNvPr>
            <p:cNvSpPr/>
            <p:nvPr/>
          </p:nvSpPr>
          <p:spPr>
            <a:xfrm>
              <a:off x="6209414" y="1456661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006930-C225-4942-91EA-816B08FAC54E}"/>
                </a:ext>
              </a:extLst>
            </p:cNvPr>
            <p:cNvSpPr/>
            <p:nvPr/>
          </p:nvSpPr>
          <p:spPr>
            <a:xfrm rot="5400000">
              <a:off x="1827611" y="3135416"/>
              <a:ext cx="2135065" cy="1085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34EA5C-F743-4011-B8CA-9B2DC8EDD4BB}"/>
                </a:ext>
              </a:extLst>
            </p:cNvPr>
            <p:cNvSpPr/>
            <p:nvPr/>
          </p:nvSpPr>
          <p:spPr>
            <a:xfrm>
              <a:off x="2243469" y="2700670"/>
              <a:ext cx="361507" cy="297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600EA2-3493-4148-9408-D5C202F1C53C}"/>
                </a:ext>
              </a:extLst>
            </p:cNvPr>
            <p:cNvSpPr/>
            <p:nvPr/>
          </p:nvSpPr>
          <p:spPr>
            <a:xfrm rot="5400000">
              <a:off x="2998699" y="4359666"/>
              <a:ext cx="1192818" cy="24868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4011BF3-6A72-4C40-90A9-435400729234}"/>
              </a:ext>
            </a:extLst>
          </p:cNvPr>
          <p:cNvSpPr/>
          <p:nvPr/>
        </p:nvSpPr>
        <p:spPr>
          <a:xfrm>
            <a:off x="7115250" y="4403746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2FEC20-D163-49BC-9607-78E0DEC1414D}"/>
              </a:ext>
            </a:extLst>
          </p:cNvPr>
          <p:cNvSpPr/>
          <p:nvPr/>
        </p:nvSpPr>
        <p:spPr>
          <a:xfrm>
            <a:off x="5733318" y="4384965"/>
            <a:ext cx="1190522" cy="9195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23EDC1-56C9-4391-91BE-89C7F994569C}"/>
              </a:ext>
            </a:extLst>
          </p:cNvPr>
          <p:cNvSpPr/>
          <p:nvPr/>
        </p:nvSpPr>
        <p:spPr>
          <a:xfrm>
            <a:off x="5733318" y="5353265"/>
            <a:ext cx="1136650" cy="8820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48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9FFEB8-DACA-4068-A0E9-3211D13F440E}"/>
              </a:ext>
            </a:extLst>
          </p:cNvPr>
          <p:cNvSpPr/>
          <p:nvPr/>
        </p:nvSpPr>
        <p:spPr>
          <a:xfrm>
            <a:off x="7130060" y="5345201"/>
            <a:ext cx="1136650" cy="8820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GB" sz="48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75B94E-48BF-4505-97A0-A5916A9EB536}"/>
              </a:ext>
            </a:extLst>
          </p:cNvPr>
          <p:cNvSpPr/>
          <p:nvPr/>
        </p:nvSpPr>
        <p:spPr>
          <a:xfrm>
            <a:off x="3252527" y="795657"/>
            <a:ext cx="7668146" cy="5748018"/>
          </a:xfrm>
          <a:prstGeom prst="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RULE:</a:t>
            </a:r>
            <a:endParaRPr lang="en-GB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600" b="1" dirty="0"/>
              <a:t>At the cathode, the least reactive element is produced. (There are only 4 metals less reactive than hydrogen. These are Cu, Ag, Au, Pt)</a:t>
            </a:r>
            <a:endParaRPr lang="en-GB" sz="3600" dirty="0"/>
          </a:p>
          <a:p>
            <a:endParaRPr lang="en-GB" sz="3600" b="1" dirty="0"/>
          </a:p>
          <a:p>
            <a:r>
              <a:rPr lang="en-GB" sz="3600" b="1" dirty="0"/>
              <a:t>At the anode, a halogen is produced otherwise oxygen is produced.</a:t>
            </a:r>
            <a:endParaRPr lang="en-GB" sz="3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7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7AE5-EC9A-4956-8C55-8C40AEF1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499" y="111868"/>
            <a:ext cx="6549655" cy="691628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Electrolysis of Aqueous NaCl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35129-11A6-4A0E-9DF6-CBF65FFB8152}"/>
              </a:ext>
            </a:extLst>
          </p:cNvPr>
          <p:cNvSpPr/>
          <p:nvPr/>
        </p:nvSpPr>
        <p:spPr>
          <a:xfrm>
            <a:off x="789323" y="163697"/>
            <a:ext cx="1955650" cy="6610350"/>
          </a:xfrm>
          <a:prstGeom prst="rect">
            <a:avLst/>
          </a:prstGeom>
          <a:solidFill>
            <a:schemeClr val="bg1"/>
          </a:solidFill>
          <a:ln w="47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F89-BE35-4583-88AC-980D77E3A808}"/>
              </a:ext>
            </a:extLst>
          </p:cNvPr>
          <p:cNvSpPr txBox="1"/>
          <p:nvPr/>
        </p:nvSpPr>
        <p:spPr>
          <a:xfrm>
            <a:off x="1224517" y="698212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ositive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989B6-A69B-42E2-A8A9-90BFFF8E4510}"/>
              </a:ext>
            </a:extLst>
          </p:cNvPr>
          <p:cNvSpPr txBox="1"/>
          <p:nvPr/>
        </p:nvSpPr>
        <p:spPr>
          <a:xfrm>
            <a:off x="1339702" y="189172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E3BD6-BA55-4553-8547-17C2476C594B}"/>
              </a:ext>
            </a:extLst>
          </p:cNvPr>
          <p:cNvSpPr txBox="1"/>
          <p:nvPr/>
        </p:nvSpPr>
        <p:spPr>
          <a:xfrm>
            <a:off x="1339702" y="306495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egative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C20E3-D24B-45F0-916A-992F3A028FAC}"/>
              </a:ext>
            </a:extLst>
          </p:cNvPr>
          <p:cNvSpPr txBox="1"/>
          <p:nvPr/>
        </p:nvSpPr>
        <p:spPr>
          <a:xfrm>
            <a:off x="1063255" y="4238184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525B8-A968-42BA-8099-3199A7267785}"/>
              </a:ext>
            </a:extLst>
          </p:cNvPr>
          <p:cNvSpPr txBox="1"/>
          <p:nvPr/>
        </p:nvSpPr>
        <p:spPr>
          <a:xfrm>
            <a:off x="1339702" y="5384278"/>
            <a:ext cx="22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athode</a:t>
            </a:r>
            <a:endParaRPr lang="en-GB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B8865-BD99-4843-8F2C-FB440C73FBF6}"/>
              </a:ext>
            </a:extLst>
          </p:cNvPr>
          <p:cNvGrpSpPr/>
          <p:nvPr/>
        </p:nvGrpSpPr>
        <p:grpSpPr>
          <a:xfrm>
            <a:off x="3459124" y="795657"/>
            <a:ext cx="7130904" cy="5821226"/>
            <a:chOff x="0" y="0"/>
            <a:chExt cx="7176770" cy="7298055"/>
          </a:xfrm>
        </p:grpSpPr>
        <p:pic>
          <p:nvPicPr>
            <p:cNvPr id="12" name="Picture 11" descr="https://www.edplace.com/userfiles/image/electrolytic%20cell.jpg">
              <a:extLst>
                <a:ext uri="{FF2B5EF4-FFF2-40B4-BE49-F238E27FC236}">
                  <a16:creationId xmlns:a16="http://schemas.microsoft.com/office/drawing/2014/main" id="{9A0FDEBF-947B-42D8-B50C-82B647C8D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76770" cy="72980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7AEFE0-E0ED-4B7A-A6E8-22B3D37DB2F0}"/>
                </a:ext>
              </a:extLst>
            </p:cNvPr>
            <p:cNvSpPr/>
            <p:nvPr/>
          </p:nvSpPr>
          <p:spPr>
            <a:xfrm>
              <a:off x="489097" y="1626782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1D45493-4A3E-415C-99ED-544AB2C17E74}"/>
                </a:ext>
              </a:extLst>
            </p:cNvPr>
            <p:cNvSpPr/>
            <p:nvPr/>
          </p:nvSpPr>
          <p:spPr>
            <a:xfrm>
              <a:off x="6209414" y="1456661"/>
              <a:ext cx="520833" cy="1796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006930-C225-4942-91EA-816B08FAC54E}"/>
                </a:ext>
              </a:extLst>
            </p:cNvPr>
            <p:cNvSpPr/>
            <p:nvPr/>
          </p:nvSpPr>
          <p:spPr>
            <a:xfrm rot="5400000">
              <a:off x="1827611" y="3135416"/>
              <a:ext cx="2135065" cy="1085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34EA5C-F743-4011-B8CA-9B2DC8EDD4BB}"/>
                </a:ext>
              </a:extLst>
            </p:cNvPr>
            <p:cNvSpPr/>
            <p:nvPr/>
          </p:nvSpPr>
          <p:spPr>
            <a:xfrm>
              <a:off x="2243469" y="2700670"/>
              <a:ext cx="361507" cy="297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600EA2-3493-4148-9408-D5C202F1C53C}"/>
                </a:ext>
              </a:extLst>
            </p:cNvPr>
            <p:cNvSpPr/>
            <p:nvPr/>
          </p:nvSpPr>
          <p:spPr>
            <a:xfrm rot="5400000">
              <a:off x="2998699" y="4359666"/>
              <a:ext cx="1192818" cy="24868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4011BF3-6A72-4C40-90A9-435400729234}"/>
              </a:ext>
            </a:extLst>
          </p:cNvPr>
          <p:cNvSpPr/>
          <p:nvPr/>
        </p:nvSpPr>
        <p:spPr>
          <a:xfrm>
            <a:off x="7115250" y="4403746"/>
            <a:ext cx="1136650" cy="88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2FEC20-D163-49BC-9607-78E0DEC1414D}"/>
              </a:ext>
            </a:extLst>
          </p:cNvPr>
          <p:cNvSpPr/>
          <p:nvPr/>
        </p:nvSpPr>
        <p:spPr>
          <a:xfrm>
            <a:off x="5733318" y="4384965"/>
            <a:ext cx="1190522" cy="9195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940A85-0DBC-4BD3-865F-3D55D1702C79}"/>
              </a:ext>
            </a:extLst>
          </p:cNvPr>
          <p:cNvSpPr/>
          <p:nvPr/>
        </p:nvSpPr>
        <p:spPr>
          <a:xfrm rot="5400000">
            <a:off x="6368408" y="5404687"/>
            <a:ext cx="347368" cy="1492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23EDC1-56C9-4391-91BE-89C7F994569C}"/>
              </a:ext>
            </a:extLst>
          </p:cNvPr>
          <p:cNvSpPr/>
          <p:nvPr/>
        </p:nvSpPr>
        <p:spPr>
          <a:xfrm>
            <a:off x="5733318" y="5353265"/>
            <a:ext cx="1136650" cy="8820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4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9FFEB8-DACA-4068-A0E9-3211D13F440E}"/>
              </a:ext>
            </a:extLst>
          </p:cNvPr>
          <p:cNvSpPr/>
          <p:nvPr/>
        </p:nvSpPr>
        <p:spPr>
          <a:xfrm>
            <a:off x="7130060" y="5345201"/>
            <a:ext cx="1136650" cy="8820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GB" sz="48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4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135</TotalTime>
  <Words>517</Words>
  <Application>Microsoft Macintosh PowerPoint</Application>
  <PresentationFormat>Widescreen</PresentationFormat>
  <Paragraphs>247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Franklin Gothic Book</vt:lpstr>
      <vt:lpstr>Wingdings</vt:lpstr>
      <vt:lpstr>Crop</vt:lpstr>
      <vt:lpstr>Electrolysis</vt:lpstr>
      <vt:lpstr>Starter</vt:lpstr>
      <vt:lpstr>Definitions</vt:lpstr>
      <vt:lpstr>Electrolysis of molten NaCl</vt:lpstr>
      <vt:lpstr>Electrolysis of molten NaCl</vt:lpstr>
      <vt:lpstr>Electrolysis of molten NaCl</vt:lpstr>
      <vt:lpstr>Electrolysis of Aqueous NaCl</vt:lpstr>
      <vt:lpstr>Electrolysis of Aqueous NaCl</vt:lpstr>
      <vt:lpstr>Electrolysis of Aqueous NaCl</vt:lpstr>
      <vt:lpstr>Electrolysis of Aqueous NaCl</vt:lpstr>
      <vt:lpstr>Electrolysis of Aqueous NaCl</vt:lpstr>
      <vt:lpstr>Electrolysis of Aqueous NaCl</vt:lpstr>
      <vt:lpstr>Electroplating</vt:lpstr>
      <vt:lpstr>Electroplating</vt:lpstr>
      <vt:lpstr>Electroplating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Electrolysis</dc:title>
  <dc:creator>saarah kanval</dc:creator>
  <cp:lastModifiedBy>Microsoft Office User</cp:lastModifiedBy>
  <cp:revision>18</cp:revision>
  <dcterms:created xsi:type="dcterms:W3CDTF">2019-03-06T10:06:42Z</dcterms:created>
  <dcterms:modified xsi:type="dcterms:W3CDTF">2023-03-01T11:28:52Z</dcterms:modified>
</cp:coreProperties>
</file>