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0" r:id="rId16"/>
    <p:sldId id="275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DFF"/>
    <a:srgbClr val="0D0D0D"/>
    <a:srgbClr val="FFFFFF"/>
    <a:srgbClr val="385D8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2"/>
  </p:normalViewPr>
  <p:slideViewPr>
    <p:cSldViewPr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20" d="100"/>
          <a:sy n="120" d="100"/>
        </p:scale>
        <p:origin x="-816" y="285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50288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000" dirty="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GB"/>
              <a:t>© www.teachitscience.co.uk 2018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50288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B673A80F-09AC-4AF9-B9B2-D70C1ACA8A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94680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Autofit/>
          </a:bodyPr>
          <a:lstStyle>
            <a:lvl1pPr>
              <a:defRPr sz="4800" b="0">
                <a:solidFill>
                  <a:srgbClr val="0D0D0D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0649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subtitle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28" name="TextBox 7"/>
          <p:cNvSpPr txBox="1">
            <a:spLocks noChangeArrowheads="1"/>
          </p:cNvSpPr>
          <p:nvPr userDrawn="1"/>
        </p:nvSpPr>
        <p:spPr bwMode="auto">
          <a:xfrm>
            <a:off x="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>
                <a:latin typeface="Arial" pitchFamily="34" charset="0"/>
              </a:rPr>
              <a:t>© www.teachitscience.co.uk 2018</a:t>
            </a:r>
          </a:p>
        </p:txBody>
      </p:sp>
      <p:sp>
        <p:nvSpPr>
          <p:cNvPr id="1029" name="TextBox 8"/>
          <p:cNvSpPr txBox="1">
            <a:spLocks noChangeArrowheads="1"/>
          </p:cNvSpPr>
          <p:nvPr userDrawn="1"/>
        </p:nvSpPr>
        <p:spPr bwMode="auto">
          <a:xfrm>
            <a:off x="2916238" y="6619875"/>
            <a:ext cx="3490912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eaLnBrk="1" hangingPunct="1">
              <a:buFont typeface="+mj-lt"/>
              <a:buNone/>
              <a:defRPr/>
            </a:pPr>
            <a:r>
              <a:rPr lang="en-GB" altLang="en-US" sz="1000" dirty="0">
                <a:latin typeface="Arial" pitchFamily="34" charset="0"/>
              </a:rPr>
              <a:t>32109</a:t>
            </a:r>
          </a:p>
        </p:txBody>
      </p:sp>
      <p:sp>
        <p:nvSpPr>
          <p:cNvPr id="1030" name="TextBox 9"/>
          <p:cNvSpPr txBox="1">
            <a:spLocks noChangeArrowheads="1"/>
          </p:cNvSpPr>
          <p:nvPr userDrawn="1"/>
        </p:nvSpPr>
        <p:spPr bwMode="auto">
          <a:xfrm>
            <a:off x="5651500" y="6597650"/>
            <a:ext cx="34925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algn="r" eaLnBrk="1" hangingPunct="1">
              <a:buFont typeface="+mj-lt"/>
              <a:buNone/>
              <a:defRPr/>
            </a:pPr>
            <a:fld id="{A9FAEA28-B459-4FEE-9EBE-0509BAA3FBB9}" type="slidenum">
              <a:rPr lang="en-GB" altLang="en-US" sz="1000" smtClean="0">
                <a:latin typeface="Arial" pitchFamily="34" charset="0"/>
              </a:rPr>
              <a:pPr algn="r" eaLnBrk="1" hangingPunct="1">
                <a:buFont typeface="+mj-lt"/>
                <a:buNone/>
                <a:defRPr/>
              </a:pPr>
              <a:t>‹#›</a:t>
            </a:fld>
            <a:endParaRPr lang="en-GB" altLang="en-US" sz="1000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432000" y="1556792"/>
            <a:ext cx="8280000" cy="1800000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>
                <a:latin typeface="Trebuchet MS" panose="020B0603020202020204" pitchFamily="34" charset="0"/>
              </a:rPr>
              <a:t>Organic chemistry  –hydrocarbons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9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74674"/>
            <a:ext cx="8280000" cy="173664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Which of these hydrocarbons would have </a:t>
            </a:r>
            <a:r>
              <a:rPr lang="en-GB" sz="3200" b="1" dirty="0">
                <a:latin typeface="Trebuchet MS" panose="020B0603020202020204" pitchFamily="34" charset="0"/>
              </a:rPr>
              <a:t>no</a:t>
            </a:r>
            <a:r>
              <a:rPr lang="en-GB" sz="3200" dirty="0">
                <a:latin typeface="Trebuchet MS" panose="020B0603020202020204" pitchFamily="34" charset="0"/>
              </a:rPr>
              <a:t> effect on an aqueous solution of bromine?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92809" y="3592672"/>
            <a:ext cx="2203327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A. </a:t>
            </a:r>
            <a:r>
              <a:rPr lang="en-GB" sz="3200" dirty="0">
                <a:latin typeface="Trebuchet MS" panose="020B0603020202020204" pitchFamily="34" charset="0"/>
              </a:rPr>
              <a:t>CH</a:t>
            </a:r>
            <a:r>
              <a:rPr lang="en-GB" sz="3200" baseline="-25000" dirty="0"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592809" y="4350853"/>
            <a:ext cx="2203327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B.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32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4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92809" y="5157192"/>
            <a:ext cx="2203327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C.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3200" baseline="-25000" dirty="0">
                <a:latin typeface="Trebuchet MS" panose="020B0603020202020204" pitchFamily="34" charset="0"/>
              </a:rPr>
              <a:t>3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6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92809" y="5949280"/>
            <a:ext cx="2203327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D.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3200" baseline="-25000" dirty="0">
                <a:latin typeface="Trebuchet MS" panose="020B0603020202020204" pitchFamily="34" charset="0"/>
              </a:rPr>
              <a:t>10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20</a:t>
            </a:r>
          </a:p>
        </p:txBody>
      </p:sp>
    </p:spTree>
    <p:extLst>
      <p:ext uri="{BB962C8B-B14F-4D97-AF65-F5344CB8AC3E}">
        <p14:creationId xmlns:p14="http://schemas.microsoft.com/office/powerpoint/2010/main" val="1354554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10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74674"/>
            <a:ext cx="8280000" cy="119181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What is (are) the main product(s) when </a:t>
            </a:r>
            <a:r>
              <a:rPr lang="en-GB" sz="3200" dirty="0" err="1">
                <a:latin typeface="Trebuchet MS" panose="020B0603020202020204" pitchFamily="34" charset="0"/>
              </a:rPr>
              <a:t>ethene</a:t>
            </a:r>
            <a:r>
              <a:rPr lang="en-GB" sz="3200" dirty="0">
                <a:latin typeface="Trebuchet MS" panose="020B0603020202020204" pitchFamily="34" charset="0"/>
              </a:rPr>
              <a:t> is reacted with bromine gas?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5538" y="3068960"/>
            <a:ext cx="8279998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A. </a:t>
            </a:r>
            <a:r>
              <a:rPr lang="en-GB" sz="3200" dirty="0" err="1">
                <a:latin typeface="Trebuchet MS" panose="020B0603020202020204" pitchFamily="34" charset="0"/>
              </a:rPr>
              <a:t>Bromoethane</a:t>
            </a:r>
            <a:r>
              <a:rPr lang="en-GB" sz="3200" dirty="0">
                <a:latin typeface="Trebuchet MS" panose="020B0603020202020204" pitchFamily="34" charset="0"/>
              </a:rPr>
              <a:t> only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7" y="3933056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B. </a:t>
            </a:r>
            <a:r>
              <a:rPr lang="en-GB" sz="3200" dirty="0" err="1">
                <a:latin typeface="Trebuchet MS" panose="020B0603020202020204" pitchFamily="34" charset="0"/>
              </a:rPr>
              <a:t>Bromoethane</a:t>
            </a:r>
            <a:r>
              <a:rPr lang="en-GB" sz="3200" dirty="0">
                <a:latin typeface="Trebuchet MS" panose="020B0603020202020204" pitchFamily="34" charset="0"/>
              </a:rPr>
              <a:t> and hydrogen bromide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5537" y="4798238"/>
            <a:ext cx="8279999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C. </a:t>
            </a:r>
            <a:r>
              <a:rPr lang="en-GB" sz="3200" dirty="0" err="1">
                <a:latin typeface="Trebuchet MS" panose="020B0603020202020204" pitchFamily="34" charset="0"/>
              </a:rPr>
              <a:t>Dibromoethane</a:t>
            </a:r>
            <a:r>
              <a:rPr lang="en-GB" sz="3200" dirty="0">
                <a:latin typeface="Trebuchet MS" panose="020B0603020202020204" pitchFamily="34" charset="0"/>
              </a:rPr>
              <a:t> only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538" y="5613654"/>
            <a:ext cx="8279997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D. </a:t>
            </a:r>
            <a:r>
              <a:rPr lang="en-GB" sz="3200" dirty="0" err="1">
                <a:latin typeface="Trebuchet MS" panose="020B0603020202020204" pitchFamily="34" charset="0"/>
              </a:rPr>
              <a:t>Dibromoethane</a:t>
            </a:r>
            <a:r>
              <a:rPr lang="en-GB" sz="3200" dirty="0">
                <a:latin typeface="Trebuchet MS" panose="020B0603020202020204" pitchFamily="34" charset="0"/>
              </a:rPr>
              <a:t> and hydrogen bromide</a:t>
            </a:r>
          </a:p>
        </p:txBody>
      </p:sp>
    </p:spTree>
    <p:extLst>
      <p:ext uri="{BB962C8B-B14F-4D97-AF65-F5344CB8AC3E}">
        <p14:creationId xmlns:p14="http://schemas.microsoft.com/office/powerpoint/2010/main" val="3487349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11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61120"/>
            <a:ext cx="8280000" cy="119181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The table compares alkanes and alkenes. </a:t>
            </a:r>
          </a:p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Which of the comparisons is </a:t>
            </a:r>
            <a:r>
              <a:rPr lang="en-GB" sz="3200" b="1" dirty="0">
                <a:latin typeface="Trebuchet MS" panose="020B0603020202020204" pitchFamily="34" charset="0"/>
              </a:rPr>
              <a:t>incorrect?</a:t>
            </a: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884428"/>
              </p:ext>
            </p:extLst>
          </p:nvPr>
        </p:nvGraphicFramePr>
        <p:xfrm>
          <a:off x="405899" y="3062204"/>
          <a:ext cx="8270557" cy="3352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7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8174">
                <a:tc>
                  <a:txBody>
                    <a:bodyPr/>
                    <a:lstStyle/>
                    <a:p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Alkanes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>
                          <a:solidFill>
                            <a:schemeClr val="tx1"/>
                          </a:solidFill>
                          <a:latin typeface="Trebuchet MS" panose="020B0603020202020204" pitchFamily="34" charset="0"/>
                        </a:rPr>
                        <a:t>Alkenes</a:t>
                      </a:r>
                    </a:p>
                  </a:txBody>
                  <a:tcPr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Trebuchet MS" panose="020B0603020202020204" pitchFamily="34" charset="0"/>
                        </a:rPr>
                        <a:t>A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rebuchet MS" panose="020B0603020202020204" pitchFamily="34" charset="0"/>
                        </a:rPr>
                        <a:t>Do not burn in air 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Trebuchet MS" panose="020B0603020202020204" pitchFamily="34" charset="0"/>
                        </a:rPr>
                        <a:t>Do burn in air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Trebuchet MS" panose="020B0603020202020204" pitchFamily="34" charset="0"/>
                        </a:rPr>
                        <a:t>B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rebuchet MS" panose="020B0603020202020204" pitchFamily="34" charset="0"/>
                        </a:rPr>
                        <a:t>Do not react with steam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rebuchet MS" panose="020B0603020202020204" pitchFamily="34" charset="0"/>
                        </a:rPr>
                        <a:t>Do react with</a:t>
                      </a:r>
                      <a:r>
                        <a:rPr lang="en-GB" sz="2400" baseline="0" dirty="0">
                          <a:latin typeface="Trebuchet MS" panose="020B0603020202020204" pitchFamily="34" charset="0"/>
                        </a:rPr>
                        <a:t> steam </a:t>
                      </a:r>
                      <a:endParaRPr lang="en-GB" sz="2400" dirty="0">
                        <a:latin typeface="Trebuchet MS" panose="020B0603020202020204" pitchFamily="34" charset="0"/>
                      </a:endParaRP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817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Trebuchet MS" panose="020B0603020202020204" pitchFamily="34" charset="0"/>
                        </a:rPr>
                        <a:t>C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rebuchet MS" panose="020B0603020202020204" pitchFamily="34" charset="0"/>
                        </a:rPr>
                        <a:t>Do not decolourise bromine gas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rebuchet MS" panose="020B0603020202020204" pitchFamily="34" charset="0"/>
                        </a:rPr>
                        <a:t>Do decolourise bromine gas</a:t>
                      </a:r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11642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latin typeface="Trebuchet MS" panose="020B0603020202020204" pitchFamily="34" charset="0"/>
                        </a:rPr>
                        <a:t>D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>
                          <a:latin typeface="Trebuchet MS" panose="020B0603020202020204" pitchFamily="34" charset="0"/>
                        </a:rPr>
                        <a:t>Have a general formula </a:t>
                      </a:r>
                      <a:r>
                        <a:rPr lang="en-GB" sz="3200" dirty="0">
                          <a:latin typeface="Trebuchet MS" panose="020B0603020202020204" pitchFamily="34" charset="0"/>
                        </a:rPr>
                        <a:t>C</a:t>
                      </a:r>
                      <a:r>
                        <a:rPr lang="en-GB" sz="3200" baseline="-25000" dirty="0">
                          <a:latin typeface="Trebuchet MS" panose="020B0603020202020204" pitchFamily="34" charset="0"/>
                        </a:rPr>
                        <a:t>n</a:t>
                      </a:r>
                      <a:r>
                        <a:rPr lang="en-GB" sz="3200" dirty="0">
                          <a:latin typeface="Trebuchet MS" panose="020B0603020202020204" pitchFamily="34" charset="0"/>
                        </a:rPr>
                        <a:t>H</a:t>
                      </a:r>
                      <a:r>
                        <a:rPr lang="en-GB" sz="3200" baseline="-25000" dirty="0">
                          <a:latin typeface="Trebuchet MS" panose="020B0603020202020204" pitchFamily="34" charset="0"/>
                        </a:rPr>
                        <a:t>2n+2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dirty="0">
                          <a:latin typeface="Trebuchet MS" panose="020B0603020202020204" pitchFamily="34" charset="0"/>
                        </a:rPr>
                        <a:t>Have a general formula</a:t>
                      </a:r>
                      <a:r>
                        <a:rPr lang="en-GB" sz="2400" baseline="0" dirty="0">
                          <a:latin typeface="Trebuchet MS" panose="020B0603020202020204" pitchFamily="34" charset="0"/>
                        </a:rPr>
                        <a:t> </a:t>
                      </a:r>
                      <a:r>
                        <a:rPr lang="en-GB" sz="3200" baseline="0" dirty="0">
                          <a:latin typeface="Trebuchet MS" panose="020B0603020202020204" pitchFamily="34" charset="0"/>
                        </a:rPr>
                        <a:t>C</a:t>
                      </a:r>
                      <a:r>
                        <a:rPr lang="en-GB" sz="3200" baseline="-25000" dirty="0">
                          <a:latin typeface="Trebuchet MS" panose="020B0603020202020204" pitchFamily="34" charset="0"/>
                        </a:rPr>
                        <a:t>n</a:t>
                      </a:r>
                      <a:r>
                        <a:rPr lang="en-GB" sz="3200" baseline="0" dirty="0">
                          <a:latin typeface="Trebuchet MS" panose="020B0603020202020204" pitchFamily="34" charset="0"/>
                        </a:rPr>
                        <a:t>H</a:t>
                      </a:r>
                      <a:r>
                        <a:rPr lang="en-GB" sz="3200" baseline="-25000" dirty="0">
                          <a:latin typeface="Trebuchet MS" panose="020B0603020202020204" pitchFamily="34" charset="0"/>
                        </a:rPr>
                        <a:t>2n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0381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12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61120"/>
            <a:ext cx="8280000" cy="173664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An alkene reacted with bromine to produce a molecule with the following displayed structural formula:</a:t>
            </a:r>
          </a:p>
        </p:txBody>
      </p:sp>
      <p:grpSp>
        <p:nvGrpSpPr>
          <p:cNvPr id="55" name="Group 54"/>
          <p:cNvGrpSpPr/>
          <p:nvPr/>
        </p:nvGrpSpPr>
        <p:grpSpPr>
          <a:xfrm>
            <a:off x="1555369" y="3501008"/>
            <a:ext cx="6033263" cy="3132980"/>
            <a:chOff x="1036209" y="3501008"/>
            <a:chExt cx="6033263" cy="3132980"/>
          </a:xfrm>
        </p:grpSpPr>
        <p:sp>
          <p:nvSpPr>
            <p:cNvPr id="2" name="TextBox 1"/>
            <p:cNvSpPr txBox="1"/>
            <p:nvPr/>
          </p:nvSpPr>
          <p:spPr>
            <a:xfrm>
              <a:off x="2195736" y="43651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275856" y="4365103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4380483" y="43651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508104" y="436510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36209" y="4344706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637424" y="4344707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195736" y="522920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445756" y="522920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5508104" y="5229200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508104" y="350100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95736" y="3501008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275856" y="6172323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2627784" y="5527854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887464" y="5527853"/>
              <a:ext cx="4320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3275856" y="3513068"/>
              <a:ext cx="611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Br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355976" y="3513067"/>
              <a:ext cx="61160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Br</a:t>
              </a:r>
            </a:p>
          </p:txBody>
        </p:sp>
        <p:cxnSp>
          <p:nvCxnSpPr>
            <p:cNvPr id="24" name="Straight Connector 23"/>
            <p:cNvCxnSpPr>
              <a:stCxn id="2" idx="0"/>
              <a:endCxn id="17" idx="2"/>
            </p:cNvCxnSpPr>
            <p:nvPr/>
          </p:nvCxnSpPr>
          <p:spPr>
            <a:xfrm flipV="1">
              <a:off x="2411760" y="3962673"/>
              <a:ext cx="0" cy="402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3491880" y="3935417"/>
              <a:ext cx="0" cy="402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4554228" y="3935417"/>
              <a:ext cx="0" cy="402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699467" y="3935416"/>
              <a:ext cx="0" cy="402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2411760" y="4799513"/>
              <a:ext cx="0" cy="402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>
              <a:stCxn id="21" idx="0"/>
            </p:cNvCxnSpPr>
            <p:nvPr/>
          </p:nvCxnSpPr>
          <p:spPr>
            <a:xfrm flipV="1">
              <a:off x="3491880" y="4826770"/>
              <a:ext cx="10965" cy="690462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4607472" y="4769432"/>
              <a:ext cx="0" cy="402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5699467" y="4799513"/>
              <a:ext cx="0" cy="40243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3491880" y="5949280"/>
              <a:ext cx="0" cy="2777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endCxn id="6" idx="1"/>
            </p:cNvCxnSpPr>
            <p:nvPr/>
          </p:nvCxnSpPr>
          <p:spPr>
            <a:xfrm flipV="1">
              <a:off x="2573548" y="4595936"/>
              <a:ext cx="702308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3685546" y="4606015"/>
              <a:ext cx="702308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4771563" y="4594141"/>
              <a:ext cx="702308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5919773" y="4568680"/>
              <a:ext cx="702308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1493428" y="4594140"/>
              <a:ext cx="702308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>
              <a:stCxn id="19" idx="3"/>
              <a:endCxn id="20" idx="1"/>
            </p:cNvCxnSpPr>
            <p:nvPr/>
          </p:nvCxnSpPr>
          <p:spPr>
            <a:xfrm flipV="1">
              <a:off x="3059832" y="5758686"/>
              <a:ext cx="827632" cy="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3275856" y="5517232"/>
              <a:ext cx="432048" cy="46166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Trebuchet MS" panose="020B0603020202020204" pitchFamily="34" charset="0"/>
                </a:rPr>
                <a:t>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447784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12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76497" y="1545872"/>
            <a:ext cx="8279999" cy="1668542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GB" sz="2400" dirty="0">
                <a:solidFill>
                  <a:prstClr val="black"/>
                </a:solidFill>
                <a:latin typeface="Trebuchet MS" panose="020B0603020202020204" pitchFamily="34" charset="0"/>
              </a:rPr>
              <a:t>Which is the correct displayed </a:t>
            </a:r>
          </a:p>
          <a:p>
            <a:r>
              <a:rPr lang="en-GB" sz="2400" dirty="0">
                <a:solidFill>
                  <a:prstClr val="black"/>
                </a:solidFill>
                <a:latin typeface="Trebuchet MS" panose="020B0603020202020204" pitchFamily="34" charset="0"/>
              </a:rPr>
              <a:t>structural formula of the </a:t>
            </a:r>
          </a:p>
          <a:p>
            <a:r>
              <a:rPr lang="en-GB" sz="2400" dirty="0">
                <a:solidFill>
                  <a:prstClr val="black"/>
                </a:solidFill>
                <a:latin typeface="Trebuchet MS" panose="020B0603020202020204" pitchFamily="34" charset="0"/>
              </a:rPr>
              <a:t>original alkene?</a:t>
            </a:r>
          </a:p>
          <a:p>
            <a:endParaRPr lang="en-GB" sz="20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grpSp>
        <p:nvGrpSpPr>
          <p:cNvPr id="104" name="Group 103"/>
          <p:cNvGrpSpPr/>
          <p:nvPr/>
        </p:nvGrpSpPr>
        <p:grpSpPr>
          <a:xfrm>
            <a:off x="5513634" y="1625807"/>
            <a:ext cx="2910517" cy="1616207"/>
            <a:chOff x="5398798" y="1489626"/>
            <a:chExt cx="3277658" cy="1722303"/>
          </a:xfrm>
        </p:grpSpPr>
        <p:sp>
          <p:nvSpPr>
            <p:cNvPr id="57" name="TextBox 56"/>
            <p:cNvSpPr txBox="1"/>
            <p:nvPr/>
          </p:nvSpPr>
          <p:spPr>
            <a:xfrm>
              <a:off x="6132005" y="2473265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5915981" y="1894197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6468663" y="1897201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060762" y="1897201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7668344" y="1897201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398798" y="1894197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8244408" y="1894197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915981" y="2329249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055816" y="2338550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668344" y="2338550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668344" y="1489626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915981" y="1489627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6478299" y="2842597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6838339" y="2473265"/>
              <a:ext cx="4320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H</a:t>
              </a:r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6468663" y="1489626"/>
              <a:ext cx="61160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Br</a:t>
              </a:r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7020272" y="1489626"/>
              <a:ext cx="61160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Br</a:t>
              </a:r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6478299" y="2473265"/>
              <a:ext cx="432048" cy="369332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en-GB" b="1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C</a:t>
              </a:r>
            </a:p>
          </p:txBody>
        </p:sp>
        <p:cxnSp>
          <p:nvCxnSpPr>
            <p:cNvPr id="80" name="Straight Connector 79"/>
            <p:cNvCxnSpPr/>
            <p:nvPr/>
          </p:nvCxnSpPr>
          <p:spPr>
            <a:xfrm>
              <a:off x="5686830" y="2083455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6222494" y="2083455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>
              <a:off x="6804248" y="2083455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>
              <a:off x="7343848" y="2083455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>
              <a:off x="7956376" y="2083455"/>
              <a:ext cx="28803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>
              <a:endCxn id="76" idx="1"/>
            </p:cNvCxnSpPr>
            <p:nvPr/>
          </p:nvCxnSpPr>
          <p:spPr>
            <a:xfrm>
              <a:off x="6420037" y="2657931"/>
              <a:ext cx="5826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>
              <a:off x="6804248" y="2657931"/>
              <a:ext cx="5826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>
              <a:off x="6084168" y="1772816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6660232" y="1800995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>
              <a:off x="7236296" y="1822189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>
              <a:off x="7812360" y="1789119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/>
            <p:cNvCxnSpPr/>
            <p:nvPr/>
          </p:nvCxnSpPr>
          <p:spPr>
            <a:xfrm>
              <a:off x="6084168" y="2221473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/>
            <p:nvPr/>
          </p:nvCxnSpPr>
          <p:spPr>
            <a:xfrm>
              <a:off x="7236296" y="2235518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>
              <a:off x="7812360" y="2221473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/>
            <p:cNvCxnSpPr/>
            <p:nvPr/>
          </p:nvCxnSpPr>
          <p:spPr>
            <a:xfrm>
              <a:off x="6638504" y="2784634"/>
              <a:ext cx="0" cy="14401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/>
            <p:cNvCxnSpPr/>
            <p:nvPr/>
          </p:nvCxnSpPr>
          <p:spPr>
            <a:xfrm>
              <a:off x="6638504" y="2203728"/>
              <a:ext cx="0" cy="2880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0" name="Group 139"/>
          <p:cNvGrpSpPr/>
          <p:nvPr/>
        </p:nvGrpSpPr>
        <p:grpSpPr>
          <a:xfrm>
            <a:off x="1142657" y="3322437"/>
            <a:ext cx="3104278" cy="1580407"/>
            <a:chOff x="827584" y="3081050"/>
            <a:chExt cx="3277658" cy="1722303"/>
          </a:xfrm>
        </p:grpSpPr>
        <p:grpSp>
          <p:nvGrpSpPr>
            <p:cNvPr id="105" name="Group 104"/>
            <p:cNvGrpSpPr/>
            <p:nvPr/>
          </p:nvGrpSpPr>
          <p:grpSpPr>
            <a:xfrm>
              <a:off x="827584" y="3081050"/>
              <a:ext cx="3277658" cy="1722303"/>
              <a:chOff x="5398798" y="1489626"/>
              <a:chExt cx="3277658" cy="1722303"/>
            </a:xfrm>
          </p:grpSpPr>
          <p:sp>
            <p:nvSpPr>
              <p:cNvPr id="106" name="TextBox 105"/>
              <p:cNvSpPr txBox="1"/>
              <p:nvPr/>
            </p:nvSpPr>
            <p:spPr>
              <a:xfrm>
                <a:off x="6132005" y="2473265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5915981" y="1894197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C</a:t>
                </a:r>
              </a:p>
            </p:txBody>
          </p:sp>
          <p:sp>
            <p:nvSpPr>
              <p:cNvPr id="108" name="TextBox 107"/>
              <p:cNvSpPr txBox="1"/>
              <p:nvPr/>
            </p:nvSpPr>
            <p:spPr>
              <a:xfrm>
                <a:off x="6468663" y="1897201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C</a:t>
                </a: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7060762" y="1897201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C</a:t>
                </a:r>
              </a:p>
            </p:txBody>
          </p:sp>
          <p:sp>
            <p:nvSpPr>
              <p:cNvPr id="110" name="TextBox 109"/>
              <p:cNvSpPr txBox="1"/>
              <p:nvPr/>
            </p:nvSpPr>
            <p:spPr>
              <a:xfrm>
                <a:off x="7668344" y="1897201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C</a:t>
                </a:r>
              </a:p>
            </p:txBody>
          </p:sp>
          <p:sp>
            <p:nvSpPr>
              <p:cNvPr id="111" name="TextBox 110"/>
              <p:cNvSpPr txBox="1"/>
              <p:nvPr/>
            </p:nvSpPr>
            <p:spPr>
              <a:xfrm>
                <a:off x="5398798" y="1894197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12" name="TextBox 111"/>
              <p:cNvSpPr txBox="1"/>
              <p:nvPr/>
            </p:nvSpPr>
            <p:spPr>
              <a:xfrm>
                <a:off x="8244408" y="1894197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13" name="TextBox 112"/>
              <p:cNvSpPr txBox="1"/>
              <p:nvPr/>
            </p:nvSpPr>
            <p:spPr>
              <a:xfrm>
                <a:off x="5915981" y="232924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14" name="TextBox 113"/>
              <p:cNvSpPr txBox="1"/>
              <p:nvPr/>
            </p:nvSpPr>
            <p:spPr>
              <a:xfrm>
                <a:off x="7055816" y="2338550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16" name="TextBox 115"/>
              <p:cNvSpPr txBox="1"/>
              <p:nvPr/>
            </p:nvSpPr>
            <p:spPr>
              <a:xfrm>
                <a:off x="7668344" y="1489626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5915981" y="1489626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6478299" y="2842597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19" name="TextBox 118"/>
              <p:cNvSpPr txBox="1"/>
              <p:nvPr/>
            </p:nvSpPr>
            <p:spPr>
              <a:xfrm>
                <a:off x="6838339" y="247326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20" name="TextBox 119"/>
              <p:cNvSpPr txBox="1"/>
              <p:nvPr/>
            </p:nvSpPr>
            <p:spPr>
              <a:xfrm>
                <a:off x="6468663" y="1489626"/>
                <a:ext cx="61160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21" name="TextBox 120"/>
              <p:cNvSpPr txBox="1"/>
              <p:nvPr/>
            </p:nvSpPr>
            <p:spPr>
              <a:xfrm>
                <a:off x="7020272" y="1489626"/>
                <a:ext cx="61160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22" name="TextBox 121"/>
              <p:cNvSpPr txBox="1"/>
              <p:nvPr/>
            </p:nvSpPr>
            <p:spPr>
              <a:xfrm>
                <a:off x="6478299" y="2473265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C</a:t>
                </a:r>
              </a:p>
            </p:txBody>
          </p:sp>
          <p:cxnSp>
            <p:nvCxnSpPr>
              <p:cNvPr id="123" name="Straight Connector 122"/>
              <p:cNvCxnSpPr/>
              <p:nvPr/>
            </p:nvCxnSpPr>
            <p:spPr>
              <a:xfrm>
                <a:off x="5686830" y="2083455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4" name="Straight Connector 123"/>
              <p:cNvCxnSpPr/>
              <p:nvPr/>
            </p:nvCxnSpPr>
            <p:spPr>
              <a:xfrm>
                <a:off x="6222494" y="2083455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5" name="Straight Connector 124"/>
              <p:cNvCxnSpPr/>
              <p:nvPr/>
            </p:nvCxnSpPr>
            <p:spPr>
              <a:xfrm>
                <a:off x="6804248" y="2083455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7" name="Straight Connector 126"/>
              <p:cNvCxnSpPr/>
              <p:nvPr/>
            </p:nvCxnSpPr>
            <p:spPr>
              <a:xfrm>
                <a:off x="7956376" y="2083455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8" name="Straight Connector 127"/>
              <p:cNvCxnSpPr>
                <a:endCxn id="122" idx="1"/>
              </p:cNvCxnSpPr>
              <p:nvPr/>
            </p:nvCxnSpPr>
            <p:spPr>
              <a:xfrm>
                <a:off x="6420037" y="2657931"/>
                <a:ext cx="5826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9" name="Straight Connector 128"/>
              <p:cNvCxnSpPr/>
              <p:nvPr/>
            </p:nvCxnSpPr>
            <p:spPr>
              <a:xfrm>
                <a:off x="6804248" y="2657931"/>
                <a:ext cx="5826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0" name="Straight Connector 129"/>
              <p:cNvCxnSpPr/>
              <p:nvPr/>
            </p:nvCxnSpPr>
            <p:spPr>
              <a:xfrm>
                <a:off x="6084168" y="1772816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1" name="Straight Connector 130"/>
              <p:cNvCxnSpPr/>
              <p:nvPr/>
            </p:nvCxnSpPr>
            <p:spPr>
              <a:xfrm>
                <a:off x="6660232" y="1800995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2" name="Straight Connector 131"/>
              <p:cNvCxnSpPr/>
              <p:nvPr/>
            </p:nvCxnSpPr>
            <p:spPr>
              <a:xfrm>
                <a:off x="7236296" y="1822189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3" name="Straight Connector 132"/>
              <p:cNvCxnSpPr/>
              <p:nvPr/>
            </p:nvCxnSpPr>
            <p:spPr>
              <a:xfrm>
                <a:off x="7812360" y="1789119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4" name="Straight Connector 133"/>
              <p:cNvCxnSpPr/>
              <p:nvPr/>
            </p:nvCxnSpPr>
            <p:spPr>
              <a:xfrm>
                <a:off x="6084168" y="2221473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5" name="Straight Connector 134"/>
              <p:cNvCxnSpPr/>
              <p:nvPr/>
            </p:nvCxnSpPr>
            <p:spPr>
              <a:xfrm>
                <a:off x="7236296" y="2235518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Connector 136"/>
              <p:cNvCxnSpPr/>
              <p:nvPr/>
            </p:nvCxnSpPr>
            <p:spPr>
              <a:xfrm>
                <a:off x="6638504" y="2784634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8" name="Straight Connector 137"/>
              <p:cNvCxnSpPr/>
              <p:nvPr/>
            </p:nvCxnSpPr>
            <p:spPr>
              <a:xfrm>
                <a:off x="6638504" y="2203728"/>
                <a:ext cx="0" cy="2880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TextBox 138"/>
            <p:cNvSpPr txBox="1"/>
            <p:nvPr/>
          </p:nvSpPr>
          <p:spPr>
            <a:xfrm>
              <a:off x="2843809" y="3485621"/>
              <a:ext cx="269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=</a:t>
              </a: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5261882" y="3273018"/>
            <a:ext cx="3277658" cy="1722303"/>
            <a:chOff x="827584" y="3081050"/>
            <a:chExt cx="3277658" cy="1722303"/>
          </a:xfrm>
        </p:grpSpPr>
        <p:grpSp>
          <p:nvGrpSpPr>
            <p:cNvPr id="142" name="Group 141"/>
            <p:cNvGrpSpPr/>
            <p:nvPr/>
          </p:nvGrpSpPr>
          <p:grpSpPr>
            <a:xfrm>
              <a:off x="827584" y="3081050"/>
              <a:ext cx="3277658" cy="1722303"/>
              <a:chOff x="5398798" y="1489626"/>
              <a:chExt cx="3277658" cy="1722303"/>
            </a:xfrm>
          </p:grpSpPr>
          <p:sp>
            <p:nvSpPr>
              <p:cNvPr id="144" name="TextBox 143"/>
              <p:cNvSpPr txBox="1"/>
              <p:nvPr/>
            </p:nvSpPr>
            <p:spPr>
              <a:xfrm>
                <a:off x="6132005" y="2473265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45" name="TextBox 144"/>
              <p:cNvSpPr txBox="1"/>
              <p:nvPr/>
            </p:nvSpPr>
            <p:spPr>
              <a:xfrm>
                <a:off x="5915981" y="1894197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C</a:t>
                </a:r>
              </a:p>
            </p:txBody>
          </p:sp>
          <p:sp>
            <p:nvSpPr>
              <p:cNvPr id="146" name="TextBox 145"/>
              <p:cNvSpPr txBox="1"/>
              <p:nvPr/>
            </p:nvSpPr>
            <p:spPr>
              <a:xfrm>
                <a:off x="6468663" y="1897201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C</a:t>
                </a:r>
              </a:p>
            </p:txBody>
          </p:sp>
          <p:sp>
            <p:nvSpPr>
              <p:cNvPr id="147" name="TextBox 146"/>
              <p:cNvSpPr txBox="1"/>
              <p:nvPr/>
            </p:nvSpPr>
            <p:spPr>
              <a:xfrm>
                <a:off x="7060762" y="1897201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C</a:t>
                </a:r>
              </a:p>
            </p:txBody>
          </p:sp>
          <p:sp>
            <p:nvSpPr>
              <p:cNvPr id="148" name="TextBox 147"/>
              <p:cNvSpPr txBox="1"/>
              <p:nvPr/>
            </p:nvSpPr>
            <p:spPr>
              <a:xfrm>
                <a:off x="7668344" y="1897201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C</a:t>
                </a:r>
              </a:p>
            </p:txBody>
          </p:sp>
          <p:sp>
            <p:nvSpPr>
              <p:cNvPr id="149" name="TextBox 148"/>
              <p:cNvSpPr txBox="1"/>
              <p:nvPr/>
            </p:nvSpPr>
            <p:spPr>
              <a:xfrm>
                <a:off x="5398798" y="1894197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50" name="TextBox 149"/>
              <p:cNvSpPr txBox="1"/>
              <p:nvPr/>
            </p:nvSpPr>
            <p:spPr>
              <a:xfrm>
                <a:off x="8244408" y="1894197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51" name="TextBox 150"/>
              <p:cNvSpPr txBox="1"/>
              <p:nvPr/>
            </p:nvSpPr>
            <p:spPr>
              <a:xfrm>
                <a:off x="5915981" y="2329249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52" name="TextBox 151"/>
              <p:cNvSpPr txBox="1"/>
              <p:nvPr/>
            </p:nvSpPr>
            <p:spPr>
              <a:xfrm>
                <a:off x="7691389" y="2338550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53" name="TextBox 152"/>
              <p:cNvSpPr txBox="1"/>
              <p:nvPr/>
            </p:nvSpPr>
            <p:spPr>
              <a:xfrm>
                <a:off x="7668344" y="1489626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54" name="TextBox 153"/>
              <p:cNvSpPr txBox="1"/>
              <p:nvPr/>
            </p:nvSpPr>
            <p:spPr>
              <a:xfrm>
                <a:off x="5915981" y="1489626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55" name="TextBox 154"/>
              <p:cNvSpPr txBox="1"/>
              <p:nvPr/>
            </p:nvSpPr>
            <p:spPr>
              <a:xfrm>
                <a:off x="6478299" y="2842597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56" name="TextBox 155"/>
              <p:cNvSpPr txBox="1"/>
              <p:nvPr/>
            </p:nvSpPr>
            <p:spPr>
              <a:xfrm>
                <a:off x="6838339" y="2473265"/>
                <a:ext cx="4320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57" name="TextBox 156"/>
              <p:cNvSpPr txBox="1"/>
              <p:nvPr/>
            </p:nvSpPr>
            <p:spPr>
              <a:xfrm>
                <a:off x="6468663" y="1489626"/>
                <a:ext cx="61160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58" name="TextBox 157"/>
              <p:cNvSpPr txBox="1"/>
              <p:nvPr/>
            </p:nvSpPr>
            <p:spPr>
              <a:xfrm>
                <a:off x="7020272" y="1489626"/>
                <a:ext cx="61160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H</a:t>
                </a:r>
              </a:p>
            </p:txBody>
          </p:sp>
          <p:sp>
            <p:nvSpPr>
              <p:cNvPr id="159" name="TextBox 158"/>
              <p:cNvSpPr txBox="1"/>
              <p:nvPr/>
            </p:nvSpPr>
            <p:spPr>
              <a:xfrm>
                <a:off x="6478299" y="2473265"/>
                <a:ext cx="432048" cy="369332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GB" b="1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C</a:t>
                </a:r>
              </a:p>
            </p:txBody>
          </p:sp>
          <p:cxnSp>
            <p:nvCxnSpPr>
              <p:cNvPr id="160" name="Straight Connector 159"/>
              <p:cNvCxnSpPr/>
              <p:nvPr/>
            </p:nvCxnSpPr>
            <p:spPr>
              <a:xfrm>
                <a:off x="5686830" y="2083455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1" name="Straight Connector 160"/>
              <p:cNvCxnSpPr/>
              <p:nvPr/>
            </p:nvCxnSpPr>
            <p:spPr>
              <a:xfrm>
                <a:off x="6222494" y="2083455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2" name="Straight Connector 161"/>
              <p:cNvCxnSpPr/>
              <p:nvPr/>
            </p:nvCxnSpPr>
            <p:spPr>
              <a:xfrm>
                <a:off x="7389611" y="2078863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3" name="Straight Connector 162"/>
              <p:cNvCxnSpPr/>
              <p:nvPr/>
            </p:nvCxnSpPr>
            <p:spPr>
              <a:xfrm>
                <a:off x="7956376" y="2083455"/>
                <a:ext cx="28803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4" name="Straight Connector 163"/>
              <p:cNvCxnSpPr>
                <a:endCxn id="159" idx="1"/>
              </p:cNvCxnSpPr>
              <p:nvPr/>
            </p:nvCxnSpPr>
            <p:spPr>
              <a:xfrm>
                <a:off x="6420037" y="2657931"/>
                <a:ext cx="5826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5" name="Straight Connector 164"/>
              <p:cNvCxnSpPr/>
              <p:nvPr/>
            </p:nvCxnSpPr>
            <p:spPr>
              <a:xfrm>
                <a:off x="6804248" y="2657931"/>
                <a:ext cx="58262" cy="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6" name="Straight Connector 165"/>
              <p:cNvCxnSpPr/>
              <p:nvPr/>
            </p:nvCxnSpPr>
            <p:spPr>
              <a:xfrm>
                <a:off x="6084168" y="1772816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7" name="Straight Connector 166"/>
              <p:cNvCxnSpPr/>
              <p:nvPr/>
            </p:nvCxnSpPr>
            <p:spPr>
              <a:xfrm>
                <a:off x="6660232" y="1800995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Connector 167"/>
              <p:cNvCxnSpPr/>
              <p:nvPr/>
            </p:nvCxnSpPr>
            <p:spPr>
              <a:xfrm>
                <a:off x="7236296" y="1822189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9" name="Straight Connector 168"/>
              <p:cNvCxnSpPr/>
              <p:nvPr/>
            </p:nvCxnSpPr>
            <p:spPr>
              <a:xfrm>
                <a:off x="7812360" y="1789119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0" name="Straight Connector 169"/>
              <p:cNvCxnSpPr/>
              <p:nvPr/>
            </p:nvCxnSpPr>
            <p:spPr>
              <a:xfrm>
                <a:off x="6084168" y="2221473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1" name="Straight Connector 170"/>
              <p:cNvCxnSpPr/>
              <p:nvPr/>
            </p:nvCxnSpPr>
            <p:spPr>
              <a:xfrm>
                <a:off x="7820610" y="2235518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2" name="Straight Connector 171"/>
              <p:cNvCxnSpPr/>
              <p:nvPr/>
            </p:nvCxnSpPr>
            <p:spPr>
              <a:xfrm>
                <a:off x="6638504" y="2784634"/>
                <a:ext cx="0" cy="144016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3" name="Straight Connector 172"/>
              <p:cNvCxnSpPr/>
              <p:nvPr/>
            </p:nvCxnSpPr>
            <p:spPr>
              <a:xfrm>
                <a:off x="6638504" y="2203728"/>
                <a:ext cx="0" cy="288032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3" name="TextBox 142"/>
            <p:cNvSpPr txBox="1"/>
            <p:nvPr/>
          </p:nvSpPr>
          <p:spPr>
            <a:xfrm>
              <a:off x="2221685" y="3487350"/>
              <a:ext cx="269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=</a:t>
              </a:r>
            </a:p>
          </p:txBody>
        </p:sp>
      </p:grpSp>
      <p:grpSp>
        <p:nvGrpSpPr>
          <p:cNvPr id="208" name="Group 207"/>
          <p:cNvGrpSpPr/>
          <p:nvPr/>
        </p:nvGrpSpPr>
        <p:grpSpPr>
          <a:xfrm>
            <a:off x="943070" y="4941171"/>
            <a:ext cx="3277658" cy="1762953"/>
            <a:chOff x="774228" y="4942368"/>
            <a:chExt cx="3277658" cy="1762953"/>
          </a:xfrm>
        </p:grpSpPr>
        <p:grpSp>
          <p:nvGrpSpPr>
            <p:cNvPr id="174" name="Group 173"/>
            <p:cNvGrpSpPr/>
            <p:nvPr/>
          </p:nvGrpSpPr>
          <p:grpSpPr>
            <a:xfrm>
              <a:off x="774228" y="4942368"/>
              <a:ext cx="3277658" cy="1762953"/>
              <a:chOff x="827584" y="3081050"/>
              <a:chExt cx="3277658" cy="1762953"/>
            </a:xfrm>
          </p:grpSpPr>
          <p:grpSp>
            <p:nvGrpSpPr>
              <p:cNvPr id="175" name="Group 174"/>
              <p:cNvGrpSpPr/>
              <p:nvPr/>
            </p:nvGrpSpPr>
            <p:grpSpPr>
              <a:xfrm>
                <a:off x="827584" y="3081050"/>
                <a:ext cx="3277658" cy="1762953"/>
                <a:chOff x="5398798" y="1489626"/>
                <a:chExt cx="3277658" cy="1762953"/>
              </a:xfrm>
            </p:grpSpPr>
            <p:sp>
              <p:nvSpPr>
                <p:cNvPr id="177" name="TextBox 176"/>
                <p:cNvSpPr txBox="1"/>
                <p:nvPr/>
              </p:nvSpPr>
              <p:spPr>
                <a:xfrm>
                  <a:off x="6727041" y="2513915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178" name="TextBox 177"/>
                <p:cNvSpPr txBox="1"/>
                <p:nvPr/>
              </p:nvSpPr>
              <p:spPr>
                <a:xfrm>
                  <a:off x="5915981" y="1894197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C</a:t>
                  </a:r>
                </a:p>
              </p:txBody>
            </p:sp>
            <p:sp>
              <p:nvSpPr>
                <p:cNvPr id="179" name="TextBox 178"/>
                <p:cNvSpPr txBox="1"/>
                <p:nvPr/>
              </p:nvSpPr>
              <p:spPr>
                <a:xfrm>
                  <a:off x="6468663" y="1897201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C</a:t>
                  </a:r>
                </a:p>
              </p:txBody>
            </p:sp>
            <p:sp>
              <p:nvSpPr>
                <p:cNvPr id="180" name="TextBox 179"/>
                <p:cNvSpPr txBox="1"/>
                <p:nvPr/>
              </p:nvSpPr>
              <p:spPr>
                <a:xfrm>
                  <a:off x="7060762" y="1897201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C</a:t>
                  </a:r>
                </a:p>
              </p:txBody>
            </p:sp>
            <p:sp>
              <p:nvSpPr>
                <p:cNvPr id="181" name="TextBox 180"/>
                <p:cNvSpPr txBox="1"/>
                <p:nvPr/>
              </p:nvSpPr>
              <p:spPr>
                <a:xfrm>
                  <a:off x="7668344" y="1897201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C</a:t>
                  </a:r>
                </a:p>
              </p:txBody>
            </p:sp>
            <p:sp>
              <p:nvSpPr>
                <p:cNvPr id="182" name="TextBox 181"/>
                <p:cNvSpPr txBox="1"/>
                <p:nvPr/>
              </p:nvSpPr>
              <p:spPr>
                <a:xfrm>
                  <a:off x="5398798" y="1894197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183" name="TextBox 182"/>
                <p:cNvSpPr txBox="1"/>
                <p:nvPr/>
              </p:nvSpPr>
              <p:spPr>
                <a:xfrm>
                  <a:off x="8244408" y="1894197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184" name="TextBox 183"/>
                <p:cNvSpPr txBox="1"/>
                <p:nvPr/>
              </p:nvSpPr>
              <p:spPr>
                <a:xfrm>
                  <a:off x="5915981" y="2329249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186" name="TextBox 185"/>
                <p:cNvSpPr txBox="1"/>
                <p:nvPr/>
              </p:nvSpPr>
              <p:spPr>
                <a:xfrm>
                  <a:off x="7668344" y="1489626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187" name="TextBox 186"/>
                <p:cNvSpPr txBox="1"/>
                <p:nvPr/>
              </p:nvSpPr>
              <p:spPr>
                <a:xfrm>
                  <a:off x="5915981" y="1489626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188" name="TextBox 187"/>
                <p:cNvSpPr txBox="1"/>
                <p:nvPr/>
              </p:nvSpPr>
              <p:spPr>
                <a:xfrm>
                  <a:off x="7073335" y="2883247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189" name="TextBox 188"/>
                <p:cNvSpPr txBox="1"/>
                <p:nvPr/>
              </p:nvSpPr>
              <p:spPr>
                <a:xfrm>
                  <a:off x="7433375" y="2513915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190" name="TextBox 189"/>
                <p:cNvSpPr txBox="1"/>
                <p:nvPr/>
              </p:nvSpPr>
              <p:spPr>
                <a:xfrm>
                  <a:off x="6468663" y="1489626"/>
                  <a:ext cx="61160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191" name="TextBox 190"/>
                <p:cNvSpPr txBox="1"/>
                <p:nvPr/>
              </p:nvSpPr>
              <p:spPr>
                <a:xfrm>
                  <a:off x="7649399" y="2343230"/>
                  <a:ext cx="61160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192" name="TextBox 191"/>
                <p:cNvSpPr txBox="1"/>
                <p:nvPr/>
              </p:nvSpPr>
              <p:spPr>
                <a:xfrm>
                  <a:off x="7073335" y="2513915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C</a:t>
                  </a:r>
                </a:p>
              </p:txBody>
            </p:sp>
            <p:cxnSp>
              <p:nvCxnSpPr>
                <p:cNvPr id="193" name="Straight Connector 192"/>
                <p:cNvCxnSpPr/>
                <p:nvPr/>
              </p:nvCxnSpPr>
              <p:spPr>
                <a:xfrm>
                  <a:off x="5686830" y="2083455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6222494" y="2083455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traight Connector 194"/>
                <p:cNvCxnSpPr/>
                <p:nvPr/>
              </p:nvCxnSpPr>
              <p:spPr>
                <a:xfrm>
                  <a:off x="7380312" y="2078863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7956376" y="2083455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7" name="Straight Connector 196"/>
                <p:cNvCxnSpPr>
                  <a:endCxn id="192" idx="1"/>
                </p:cNvCxnSpPr>
                <p:nvPr/>
              </p:nvCxnSpPr>
              <p:spPr>
                <a:xfrm>
                  <a:off x="7015073" y="2698581"/>
                  <a:ext cx="5826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Connector 198"/>
                <p:cNvCxnSpPr/>
                <p:nvPr/>
              </p:nvCxnSpPr>
              <p:spPr>
                <a:xfrm>
                  <a:off x="6084168" y="1772816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traight Connector 199"/>
                <p:cNvCxnSpPr/>
                <p:nvPr/>
              </p:nvCxnSpPr>
              <p:spPr>
                <a:xfrm>
                  <a:off x="6660232" y="1800995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1" name="Straight Connector 200"/>
                <p:cNvCxnSpPr/>
                <p:nvPr/>
              </p:nvCxnSpPr>
              <p:spPr>
                <a:xfrm>
                  <a:off x="7814394" y="2223775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2" name="Straight Connector 201"/>
                <p:cNvCxnSpPr/>
                <p:nvPr/>
              </p:nvCxnSpPr>
              <p:spPr>
                <a:xfrm>
                  <a:off x="7812360" y="1789119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Connector 202"/>
                <p:cNvCxnSpPr/>
                <p:nvPr/>
              </p:nvCxnSpPr>
              <p:spPr>
                <a:xfrm>
                  <a:off x="6084168" y="2221473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5" name="Straight Connector 204"/>
                <p:cNvCxnSpPr/>
                <p:nvPr/>
              </p:nvCxnSpPr>
              <p:spPr>
                <a:xfrm>
                  <a:off x="7233540" y="2811239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6" name="Straight Connector 205"/>
                <p:cNvCxnSpPr/>
                <p:nvPr/>
              </p:nvCxnSpPr>
              <p:spPr>
                <a:xfrm>
                  <a:off x="7233540" y="2244378"/>
                  <a:ext cx="0" cy="2880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76" name="TextBox 175"/>
              <p:cNvSpPr txBox="1"/>
              <p:nvPr/>
            </p:nvSpPr>
            <p:spPr>
              <a:xfrm>
                <a:off x="2254001" y="3485621"/>
                <a:ext cx="269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=</a:t>
                </a:r>
              </a:p>
            </p:txBody>
          </p:sp>
        </p:grpSp>
        <p:cxnSp>
          <p:nvCxnSpPr>
            <p:cNvPr id="207" name="Straight Connector 206"/>
            <p:cNvCxnSpPr/>
            <p:nvPr/>
          </p:nvCxnSpPr>
          <p:spPr>
            <a:xfrm>
              <a:off x="2735800" y="6146679"/>
              <a:ext cx="58262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3" name="Group 242"/>
          <p:cNvGrpSpPr/>
          <p:nvPr/>
        </p:nvGrpSpPr>
        <p:grpSpPr>
          <a:xfrm>
            <a:off x="5223681" y="4981821"/>
            <a:ext cx="3277658" cy="1722303"/>
            <a:chOff x="5514995" y="4967110"/>
            <a:chExt cx="3277658" cy="1722303"/>
          </a:xfrm>
        </p:grpSpPr>
        <p:grpSp>
          <p:nvGrpSpPr>
            <p:cNvPr id="209" name="Group 208"/>
            <p:cNvGrpSpPr/>
            <p:nvPr/>
          </p:nvGrpSpPr>
          <p:grpSpPr>
            <a:xfrm>
              <a:off x="5514995" y="4967110"/>
              <a:ext cx="3277658" cy="1722303"/>
              <a:chOff x="827584" y="3081050"/>
              <a:chExt cx="3277658" cy="1722303"/>
            </a:xfrm>
          </p:grpSpPr>
          <p:grpSp>
            <p:nvGrpSpPr>
              <p:cNvPr id="210" name="Group 209"/>
              <p:cNvGrpSpPr/>
              <p:nvPr/>
            </p:nvGrpSpPr>
            <p:grpSpPr>
              <a:xfrm>
                <a:off x="827584" y="3081050"/>
                <a:ext cx="3277658" cy="1722303"/>
                <a:chOff x="5398798" y="1489626"/>
                <a:chExt cx="3277658" cy="1722303"/>
              </a:xfrm>
            </p:grpSpPr>
            <p:sp>
              <p:nvSpPr>
                <p:cNvPr id="212" name="TextBox 211"/>
                <p:cNvSpPr txBox="1"/>
                <p:nvPr/>
              </p:nvSpPr>
              <p:spPr>
                <a:xfrm>
                  <a:off x="6132005" y="2473265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213" name="TextBox 212"/>
                <p:cNvSpPr txBox="1"/>
                <p:nvPr/>
              </p:nvSpPr>
              <p:spPr>
                <a:xfrm>
                  <a:off x="5915981" y="1894197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C</a:t>
                  </a:r>
                </a:p>
              </p:txBody>
            </p:sp>
            <p:sp>
              <p:nvSpPr>
                <p:cNvPr id="214" name="TextBox 213"/>
                <p:cNvSpPr txBox="1"/>
                <p:nvPr/>
              </p:nvSpPr>
              <p:spPr>
                <a:xfrm>
                  <a:off x="6468663" y="1897201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C</a:t>
                  </a:r>
                </a:p>
              </p:txBody>
            </p:sp>
            <p:sp>
              <p:nvSpPr>
                <p:cNvPr id="215" name="TextBox 214"/>
                <p:cNvSpPr txBox="1"/>
                <p:nvPr/>
              </p:nvSpPr>
              <p:spPr>
                <a:xfrm>
                  <a:off x="7060762" y="1897201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C</a:t>
                  </a:r>
                </a:p>
              </p:txBody>
            </p:sp>
            <p:sp>
              <p:nvSpPr>
                <p:cNvPr id="216" name="TextBox 215"/>
                <p:cNvSpPr txBox="1"/>
                <p:nvPr/>
              </p:nvSpPr>
              <p:spPr>
                <a:xfrm>
                  <a:off x="7668344" y="1897201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C</a:t>
                  </a:r>
                </a:p>
              </p:txBody>
            </p:sp>
            <p:sp>
              <p:nvSpPr>
                <p:cNvPr id="217" name="TextBox 216"/>
                <p:cNvSpPr txBox="1"/>
                <p:nvPr/>
              </p:nvSpPr>
              <p:spPr>
                <a:xfrm>
                  <a:off x="5398798" y="1894197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218" name="TextBox 217"/>
                <p:cNvSpPr txBox="1"/>
                <p:nvPr/>
              </p:nvSpPr>
              <p:spPr>
                <a:xfrm>
                  <a:off x="8244408" y="1894197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219" name="TextBox 218"/>
                <p:cNvSpPr txBox="1"/>
                <p:nvPr/>
              </p:nvSpPr>
              <p:spPr>
                <a:xfrm>
                  <a:off x="5915981" y="2329249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221" name="TextBox 220"/>
                <p:cNvSpPr txBox="1"/>
                <p:nvPr/>
              </p:nvSpPr>
              <p:spPr>
                <a:xfrm>
                  <a:off x="7668344" y="1489626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222" name="TextBox 221"/>
                <p:cNvSpPr txBox="1"/>
                <p:nvPr/>
              </p:nvSpPr>
              <p:spPr>
                <a:xfrm>
                  <a:off x="5915981" y="1489626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223" name="TextBox 222"/>
                <p:cNvSpPr txBox="1"/>
                <p:nvPr/>
              </p:nvSpPr>
              <p:spPr>
                <a:xfrm>
                  <a:off x="6478299" y="2842597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224" name="TextBox 223"/>
                <p:cNvSpPr txBox="1"/>
                <p:nvPr/>
              </p:nvSpPr>
              <p:spPr>
                <a:xfrm>
                  <a:off x="6838339" y="2473265"/>
                  <a:ext cx="43204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H</a:t>
                  </a:r>
                </a:p>
              </p:txBody>
            </p:sp>
            <p:sp>
              <p:nvSpPr>
                <p:cNvPr id="227" name="TextBox 226"/>
                <p:cNvSpPr txBox="1"/>
                <p:nvPr/>
              </p:nvSpPr>
              <p:spPr>
                <a:xfrm>
                  <a:off x="6478299" y="2473265"/>
                  <a:ext cx="432048" cy="369332"/>
                </a:xfrm>
                <a:prstGeom prst="rect">
                  <a:avLst/>
                </a:prstGeom>
                <a:solidFill>
                  <a:schemeClr val="bg1"/>
                </a:solidFill>
              </p:spPr>
              <p:txBody>
                <a:bodyPr wrap="square" rtlCol="0">
                  <a:spAutoFit/>
                </a:bodyPr>
                <a:lstStyle/>
                <a:p>
                  <a:r>
                    <a:rPr lang="en-GB" b="1" dirty="0">
                      <a:solidFill>
                        <a:prstClr val="black"/>
                      </a:solidFill>
                      <a:latin typeface="Trebuchet MS" panose="020B0603020202020204" pitchFamily="34" charset="0"/>
                    </a:rPr>
                    <a:t>C</a:t>
                  </a:r>
                </a:p>
              </p:txBody>
            </p:sp>
            <p:cxnSp>
              <p:nvCxnSpPr>
                <p:cNvPr id="228" name="Straight Connector 227"/>
                <p:cNvCxnSpPr/>
                <p:nvPr/>
              </p:nvCxnSpPr>
              <p:spPr>
                <a:xfrm>
                  <a:off x="5686830" y="2083455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9" name="Straight Connector 228"/>
                <p:cNvCxnSpPr/>
                <p:nvPr/>
              </p:nvCxnSpPr>
              <p:spPr>
                <a:xfrm>
                  <a:off x="6222494" y="2083455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1" name="Straight Connector 230"/>
                <p:cNvCxnSpPr/>
                <p:nvPr/>
              </p:nvCxnSpPr>
              <p:spPr>
                <a:xfrm>
                  <a:off x="7956376" y="2083455"/>
                  <a:ext cx="28803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2" name="Straight Connector 231"/>
                <p:cNvCxnSpPr>
                  <a:endCxn id="227" idx="1"/>
                </p:cNvCxnSpPr>
                <p:nvPr/>
              </p:nvCxnSpPr>
              <p:spPr>
                <a:xfrm>
                  <a:off x="6420037" y="2657931"/>
                  <a:ext cx="5826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3" name="Straight Connector 232"/>
                <p:cNvCxnSpPr/>
                <p:nvPr/>
              </p:nvCxnSpPr>
              <p:spPr>
                <a:xfrm>
                  <a:off x="6804248" y="2657931"/>
                  <a:ext cx="58262" cy="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4" name="Straight Connector 233"/>
                <p:cNvCxnSpPr/>
                <p:nvPr/>
              </p:nvCxnSpPr>
              <p:spPr>
                <a:xfrm>
                  <a:off x="6084168" y="1772816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7" name="Straight Connector 236"/>
                <p:cNvCxnSpPr/>
                <p:nvPr/>
              </p:nvCxnSpPr>
              <p:spPr>
                <a:xfrm>
                  <a:off x="7812360" y="1789119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6084168" y="2221473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0" name="Straight Connector 239"/>
                <p:cNvCxnSpPr/>
                <p:nvPr/>
              </p:nvCxnSpPr>
              <p:spPr>
                <a:xfrm>
                  <a:off x="6638504" y="2784634"/>
                  <a:ext cx="0" cy="144016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41" name="Straight Connector 240"/>
                <p:cNvCxnSpPr/>
                <p:nvPr/>
              </p:nvCxnSpPr>
              <p:spPr>
                <a:xfrm>
                  <a:off x="6638504" y="2203728"/>
                  <a:ext cx="0" cy="288032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211" name="TextBox 210"/>
              <p:cNvSpPr txBox="1"/>
              <p:nvPr/>
            </p:nvSpPr>
            <p:spPr>
              <a:xfrm>
                <a:off x="2843809" y="3485621"/>
                <a:ext cx="26938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>
                    <a:solidFill>
                      <a:prstClr val="black"/>
                    </a:solidFill>
                    <a:latin typeface="Trebuchet MS" panose="020B0603020202020204" pitchFamily="34" charset="0"/>
                  </a:rPr>
                  <a:t>=</a:t>
                </a:r>
              </a:p>
            </p:txBody>
          </p:sp>
        </p:grpSp>
        <p:sp>
          <p:nvSpPr>
            <p:cNvPr id="242" name="TextBox 241"/>
            <p:cNvSpPr txBox="1"/>
            <p:nvPr/>
          </p:nvSpPr>
          <p:spPr>
            <a:xfrm>
              <a:off x="6924912" y="5368967"/>
              <a:ext cx="2693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>
                  <a:solidFill>
                    <a:prstClr val="black"/>
                  </a:solidFill>
                  <a:latin typeface="Trebuchet MS" panose="020B0603020202020204" pitchFamily="34" charset="0"/>
                </a:rPr>
                <a:t>=</a:t>
              </a:r>
            </a:p>
          </p:txBody>
        </p:sp>
      </p:grpSp>
      <p:sp>
        <p:nvSpPr>
          <p:cNvPr id="244" name="TextBox 243"/>
          <p:cNvSpPr txBox="1"/>
          <p:nvPr/>
        </p:nvSpPr>
        <p:spPr>
          <a:xfrm>
            <a:off x="401099" y="3294946"/>
            <a:ext cx="453120" cy="578882"/>
          </a:xfrm>
          <a:prstGeom prst="roundRect">
            <a:avLst>
              <a:gd name="adj" fmla="val 21909"/>
            </a:avLst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245" name="TextBox 244"/>
          <p:cNvSpPr txBox="1"/>
          <p:nvPr/>
        </p:nvSpPr>
        <p:spPr>
          <a:xfrm>
            <a:off x="4770561" y="3285751"/>
            <a:ext cx="453120" cy="5788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246" name="TextBox 245"/>
          <p:cNvSpPr txBox="1"/>
          <p:nvPr/>
        </p:nvSpPr>
        <p:spPr>
          <a:xfrm>
            <a:off x="429294" y="4706292"/>
            <a:ext cx="453120" cy="5788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247" name="TextBox 246"/>
          <p:cNvSpPr txBox="1"/>
          <p:nvPr/>
        </p:nvSpPr>
        <p:spPr>
          <a:xfrm>
            <a:off x="4740216" y="4706292"/>
            <a:ext cx="453120" cy="5788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prstClr val="black"/>
                </a:solidFill>
                <a:latin typeface="Trebuchet MS" panose="020B0603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71388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4" grpId="0" animBg="1"/>
      <p:bldP spid="245" grpId="0" animBg="1"/>
      <p:bldP spid="246" grpId="0" animBg="1"/>
      <p:bldP spid="24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13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74674"/>
            <a:ext cx="8280000" cy="173664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How many different displayed structural formula are there with a molecular formula of C</a:t>
            </a:r>
            <a:r>
              <a:rPr lang="en-GB" sz="3200" baseline="-25000" dirty="0">
                <a:latin typeface="Trebuchet MS" panose="020B0603020202020204" pitchFamily="34" charset="0"/>
              </a:rPr>
              <a:t>3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7</a:t>
            </a:r>
            <a:r>
              <a:rPr lang="en-GB" sz="3200" dirty="0">
                <a:latin typeface="Trebuchet MS" panose="020B0603020202020204" pitchFamily="34" charset="0"/>
              </a:rPr>
              <a:t>Br?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592809" y="3592672"/>
            <a:ext cx="1555255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A. </a:t>
            </a:r>
            <a:r>
              <a:rPr lang="en-GB" sz="3200" dirty="0">
                <a:latin typeface="Trebuchet MS" panose="020B0603020202020204" pitchFamily="34" charset="0"/>
              </a:rPr>
              <a:t>1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3592809" y="4350853"/>
            <a:ext cx="1555255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B. </a:t>
            </a:r>
            <a:r>
              <a:rPr lang="en-GB" sz="3200" dirty="0">
                <a:latin typeface="Trebuchet MS" panose="020B0603020202020204" pitchFamily="34" charset="0"/>
              </a:rPr>
              <a:t>2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3592809" y="5157192"/>
            <a:ext cx="1555255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C. </a:t>
            </a:r>
            <a:r>
              <a:rPr lang="en-GB" sz="3200" dirty="0">
                <a:latin typeface="Trebuchet MS" panose="020B0603020202020204" pitchFamily="34" charset="0"/>
              </a:rPr>
              <a:t>3</a:t>
            </a:r>
            <a:endParaRPr lang="en-GB" sz="2400" dirty="0">
              <a:latin typeface="Trebuchet MS" panose="020B0603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3592809" y="5949280"/>
            <a:ext cx="1555255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D. </a:t>
            </a:r>
            <a:r>
              <a:rPr lang="en-GB" sz="3200" dirty="0">
                <a:latin typeface="Trebuchet MS" panose="020B0603020202020204" pitchFamily="34" charset="0"/>
              </a:rPr>
              <a:t>4</a:t>
            </a:r>
            <a:endParaRPr lang="en-GB" sz="24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52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14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74674"/>
            <a:ext cx="8280000" cy="173664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Which of these hydrocarbons could react with steam to from an alcohol?</a:t>
            </a:r>
          </a:p>
          <a:p>
            <a:pPr algn="ctr"/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I. C</a:t>
            </a:r>
            <a:r>
              <a:rPr lang="en-GB" sz="3200" baseline="-25000" dirty="0">
                <a:solidFill>
                  <a:prstClr val="black"/>
                </a:solidFill>
                <a:latin typeface="Trebuchet MS" panose="020B0603020202020204" pitchFamily="34" charset="0"/>
              </a:rPr>
              <a:t>2</a:t>
            </a:r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solidFill>
                  <a:prstClr val="black"/>
                </a:solidFill>
                <a:latin typeface="Trebuchet MS" panose="020B0603020202020204" pitchFamily="34" charset="0"/>
              </a:rPr>
              <a:t>4 </a:t>
            </a:r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      II. C</a:t>
            </a:r>
            <a:r>
              <a:rPr lang="en-GB" sz="3200" baseline="-25000" dirty="0">
                <a:solidFill>
                  <a:prstClr val="black"/>
                </a:solidFill>
                <a:latin typeface="Trebuchet MS" panose="020B0603020202020204" pitchFamily="34" charset="0"/>
              </a:rPr>
              <a:t>3</a:t>
            </a:r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solidFill>
                  <a:prstClr val="black"/>
                </a:solidFill>
                <a:latin typeface="Trebuchet MS" panose="020B0603020202020204" pitchFamily="34" charset="0"/>
              </a:rPr>
              <a:t>6</a:t>
            </a:r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       III. C</a:t>
            </a:r>
            <a:r>
              <a:rPr lang="en-GB" sz="3200" baseline="-25000" dirty="0">
                <a:solidFill>
                  <a:prstClr val="black"/>
                </a:solidFill>
                <a:latin typeface="Trebuchet MS" panose="020B0603020202020204" pitchFamily="34" charset="0"/>
              </a:rPr>
              <a:t>5</a:t>
            </a:r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solidFill>
                  <a:prstClr val="black"/>
                </a:solidFill>
                <a:latin typeface="Trebuchet MS" panose="020B0603020202020204" pitchFamily="34" charset="0"/>
              </a:rPr>
              <a:t>10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2858269" y="3592672"/>
            <a:ext cx="3427463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prstClr val="black"/>
                </a:solidFill>
                <a:latin typeface="Trebuchet MS" panose="020B0603020202020204" pitchFamily="34" charset="0"/>
              </a:rPr>
              <a:t>A. </a:t>
            </a:r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I and II</a:t>
            </a:r>
            <a:endParaRPr lang="en-GB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858269" y="4350853"/>
            <a:ext cx="3427463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prstClr val="black"/>
                </a:solidFill>
                <a:latin typeface="Trebuchet MS" panose="020B0603020202020204" pitchFamily="34" charset="0"/>
              </a:rPr>
              <a:t>B. </a:t>
            </a:r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I and III</a:t>
            </a:r>
            <a:endParaRPr lang="en-GB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58269" y="5157192"/>
            <a:ext cx="3427463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prstClr val="black"/>
                </a:solidFill>
                <a:latin typeface="Trebuchet MS" panose="020B0603020202020204" pitchFamily="34" charset="0"/>
              </a:rPr>
              <a:t>C. </a:t>
            </a:r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II and III</a:t>
            </a:r>
            <a:endParaRPr lang="en-GB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858269" y="5949280"/>
            <a:ext cx="3427463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prstClr val="black"/>
                </a:solidFill>
                <a:latin typeface="Trebuchet MS" panose="020B0603020202020204" pitchFamily="34" charset="0"/>
              </a:rPr>
              <a:t>D. </a:t>
            </a:r>
            <a:r>
              <a:rPr lang="en-GB" sz="3200" dirty="0">
                <a:solidFill>
                  <a:prstClr val="black"/>
                </a:solidFill>
                <a:latin typeface="Trebuchet MS" panose="020B0603020202020204" pitchFamily="34" charset="0"/>
              </a:rPr>
              <a:t>I, II and III</a:t>
            </a:r>
            <a:endParaRPr lang="en-GB" sz="2400" dirty="0">
              <a:solidFill>
                <a:prstClr val="black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532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15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556792"/>
            <a:ext cx="8280000" cy="2519839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>
                <a:latin typeface="Trebuchet MS" panose="020B0603020202020204" pitchFamily="34" charset="0"/>
              </a:rPr>
              <a:t>Alkynes are a group of hydrocarbon molecules with a general formula of C</a:t>
            </a:r>
            <a:r>
              <a:rPr lang="en-GB" baseline="-25000" dirty="0">
                <a:latin typeface="Trebuchet MS" panose="020B0603020202020204" pitchFamily="34" charset="0"/>
              </a:rPr>
              <a:t>n</a:t>
            </a:r>
            <a:r>
              <a:rPr lang="en-GB" sz="2400" dirty="0">
                <a:latin typeface="Trebuchet MS" panose="020B0603020202020204" pitchFamily="34" charset="0"/>
              </a:rPr>
              <a:t>H</a:t>
            </a:r>
            <a:r>
              <a:rPr lang="en-GB" baseline="-25000" dirty="0">
                <a:latin typeface="Trebuchet MS" panose="020B0603020202020204" pitchFamily="34" charset="0"/>
              </a:rPr>
              <a:t>2n-2</a:t>
            </a:r>
            <a:r>
              <a:rPr lang="en-GB" sz="2400" dirty="0">
                <a:latin typeface="Trebuchet MS" panose="020B0603020202020204" pitchFamily="34" charset="0"/>
              </a:rPr>
              <a:t>. </a:t>
            </a:r>
          </a:p>
          <a:p>
            <a:pPr marL="0" indent="0">
              <a:buNone/>
            </a:pPr>
            <a:endParaRPr lang="en-GB" sz="11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Trebuchet MS" panose="020B0603020202020204" pitchFamily="34" charset="0"/>
              </a:rPr>
              <a:t>They have a triple carbon-carbon </a:t>
            </a:r>
            <a:r>
              <a:rPr lang="en-GB" sz="2400" dirty="0" err="1">
                <a:latin typeface="Trebuchet MS" panose="020B0603020202020204" pitchFamily="34" charset="0"/>
              </a:rPr>
              <a:t>bo</a:t>
            </a:r>
            <a:r>
              <a:rPr lang="en-GB" sz="2400" dirty="0">
                <a:latin typeface="Trebuchet MS" panose="020B0603020202020204" pitchFamily="34" charset="0"/>
              </a:rPr>
              <a:t> . </a:t>
            </a:r>
          </a:p>
          <a:p>
            <a:pPr marL="0" indent="0">
              <a:buNone/>
            </a:pPr>
            <a:endParaRPr lang="en-GB" sz="11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Trebuchet MS" panose="020B0603020202020204" pitchFamily="34" charset="0"/>
              </a:rPr>
              <a:t>What is the molecular formula of  the third member of this group of hydrocarbons called </a:t>
            </a:r>
            <a:r>
              <a:rPr lang="en-GB" sz="2400" dirty="0" err="1">
                <a:latin typeface="Trebuchet MS" panose="020B0603020202020204" pitchFamily="34" charset="0"/>
              </a:rPr>
              <a:t>propyne</a:t>
            </a:r>
            <a:r>
              <a:rPr lang="en-GB" sz="2400" dirty="0">
                <a:latin typeface="Trebuchet MS" panose="020B0603020202020204" pitchFamily="34" charset="0"/>
              </a:rPr>
              <a:t>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11560" y="4582214"/>
            <a:ext cx="1916598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3200" baseline="-25000" dirty="0">
                <a:latin typeface="Trebuchet MS" panose="020B0603020202020204" pitchFamily="34" charset="0"/>
              </a:rPr>
              <a:t>3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680318" y="4582214"/>
            <a:ext cx="1916598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B.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3200" baseline="-25000" dirty="0">
                <a:latin typeface="Trebuchet MS" panose="020B0603020202020204" pitchFamily="34" charset="0"/>
              </a:rPr>
              <a:t>3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3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16016" y="4608360"/>
            <a:ext cx="1897362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C.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3200" baseline="-25000" dirty="0">
                <a:latin typeface="Trebuchet MS" panose="020B0603020202020204" pitchFamily="34" charset="0"/>
              </a:rPr>
              <a:t>3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4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774968" y="4604303"/>
            <a:ext cx="1900568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D.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3200" baseline="-25000" dirty="0">
                <a:latin typeface="Trebuchet MS" panose="020B0603020202020204" pitchFamily="34" charset="0"/>
              </a:rPr>
              <a:t>3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42253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1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74674"/>
            <a:ext cx="8280000" cy="173664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>
                <a:latin typeface="Trebuchet MS" panose="020B0603020202020204" pitchFamily="34" charset="0"/>
              </a:rPr>
              <a:t>The molecular formulae of the first three members of the alkane hydrocarbons are CH</a:t>
            </a:r>
            <a:r>
              <a:rPr lang="en-GB" sz="2400" baseline="-25000" dirty="0">
                <a:latin typeface="Trebuchet MS" panose="020B0603020202020204" pitchFamily="34" charset="0"/>
              </a:rPr>
              <a:t>4</a:t>
            </a:r>
            <a:r>
              <a:rPr lang="en-GB" sz="2400" dirty="0">
                <a:latin typeface="Trebuchet MS" panose="020B0603020202020204" pitchFamily="34" charset="0"/>
              </a:rPr>
              <a:t>, C</a:t>
            </a:r>
            <a:r>
              <a:rPr lang="en-GB" sz="2400" baseline="-25000" dirty="0">
                <a:latin typeface="Trebuchet MS" panose="020B0603020202020204" pitchFamily="34" charset="0"/>
              </a:rPr>
              <a:t>2</a:t>
            </a:r>
            <a:r>
              <a:rPr lang="en-GB" sz="24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6</a:t>
            </a:r>
            <a:r>
              <a:rPr lang="en-GB" sz="2400" dirty="0">
                <a:latin typeface="Trebuchet MS" panose="020B0603020202020204" pitchFamily="34" charset="0"/>
              </a:rPr>
              <a:t>, and C</a:t>
            </a:r>
            <a:r>
              <a:rPr lang="en-GB" sz="2400" baseline="-25000" dirty="0">
                <a:latin typeface="Trebuchet MS" panose="020B0603020202020204" pitchFamily="34" charset="0"/>
              </a:rPr>
              <a:t>3</a:t>
            </a:r>
            <a:r>
              <a:rPr lang="en-GB" sz="24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8</a:t>
            </a:r>
            <a:r>
              <a:rPr lang="en-GB" sz="2400" dirty="0">
                <a:latin typeface="Trebuchet MS" panose="020B0603020202020204" pitchFamily="34" charset="0"/>
              </a:rPr>
              <a:t>. </a:t>
            </a:r>
          </a:p>
          <a:p>
            <a:pPr marL="0" indent="0">
              <a:buNone/>
            </a:pPr>
            <a:r>
              <a:rPr lang="en-GB" sz="2400" dirty="0">
                <a:latin typeface="Trebuchet MS" panose="020B0603020202020204" pitchFamily="34" charset="0"/>
              </a:rPr>
              <a:t>What is the molecular formula of the eighth alkane member, octane, which is found in petrol?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02427" y="3573016"/>
            <a:ext cx="1916598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2400" baseline="-25000" dirty="0">
                <a:latin typeface="Trebuchet MS" panose="020B0603020202020204" pitchFamily="34" charset="0"/>
              </a:rPr>
              <a:t>8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8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02427" y="4310191"/>
            <a:ext cx="1916598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B.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2400" baseline="-25000" dirty="0">
                <a:latin typeface="Trebuchet MS" panose="020B0603020202020204" pitchFamily="34" charset="0"/>
              </a:rPr>
              <a:t>8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16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21663" y="5075047"/>
            <a:ext cx="1897362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C.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2400" baseline="-25000" dirty="0">
                <a:latin typeface="Trebuchet MS" panose="020B0603020202020204" pitchFamily="34" charset="0"/>
              </a:rPr>
              <a:t>8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18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18457" y="5842165"/>
            <a:ext cx="1732318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D.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2400" baseline="-25000" dirty="0">
                <a:latin typeface="Trebuchet MS" panose="020B0603020202020204" pitchFamily="34" charset="0"/>
              </a:rPr>
              <a:t>8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20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95372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2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74674"/>
            <a:ext cx="8280000" cy="64698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Crude oil is a …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5536" y="2492896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A. </a:t>
            </a:r>
            <a:r>
              <a:rPr lang="en-GB" sz="3200" dirty="0">
                <a:latin typeface="Trebuchet MS" panose="020B0603020202020204" pitchFamily="34" charset="0"/>
              </a:rPr>
              <a:t>… complicated organic compound.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3230071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B. </a:t>
            </a:r>
            <a:r>
              <a:rPr lang="en-GB" sz="3200" dirty="0">
                <a:latin typeface="Trebuchet MS" panose="020B0603020202020204" pitchFamily="34" charset="0"/>
              </a:rPr>
              <a:t>… mixture of various organic liquids.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5536" y="3994927"/>
            <a:ext cx="8280000" cy="11918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C. </a:t>
            </a:r>
            <a:r>
              <a:rPr lang="en-GB" sz="3200" dirty="0">
                <a:latin typeface="Trebuchet MS" panose="020B0603020202020204" pitchFamily="34" charset="0"/>
              </a:rPr>
              <a:t>… saturated solution of various organic gases dissolved in oil.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537" y="5306144"/>
            <a:ext cx="8279999" cy="119181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D. </a:t>
            </a:r>
            <a:r>
              <a:rPr lang="en-GB" sz="3200" dirty="0">
                <a:latin typeface="Trebuchet MS" panose="020B0603020202020204" pitchFamily="34" charset="0"/>
              </a:rPr>
              <a:t>… saturated solution of various organic solids dissolved in oil.</a:t>
            </a:r>
          </a:p>
        </p:txBody>
      </p:sp>
    </p:spTree>
    <p:extLst>
      <p:ext uri="{BB962C8B-B14F-4D97-AF65-F5344CB8AC3E}">
        <p14:creationId xmlns:p14="http://schemas.microsoft.com/office/powerpoint/2010/main" val="101706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3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66397"/>
            <a:ext cx="3456384" cy="4830604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400" dirty="0">
                <a:latin typeface="Trebuchet MS" panose="020B0603020202020204" pitchFamily="34" charset="0"/>
              </a:rPr>
              <a:t>The diagram shows a fractionating column used for the separation of crude oil.</a:t>
            </a:r>
          </a:p>
          <a:p>
            <a:pPr marL="0" indent="0">
              <a:buNone/>
            </a:pPr>
            <a:r>
              <a:rPr lang="en-GB" sz="2400" dirty="0">
                <a:latin typeface="Trebuchet MS" panose="020B0603020202020204" pitchFamily="34" charset="0"/>
              </a:rPr>
              <a:t>At which position A, B, C or D would the fraction be produced which, when heated with gravel and sand, is used for road surfacing?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082229" y="1641950"/>
            <a:ext cx="4282689" cy="4772055"/>
            <a:chOff x="4392847" y="1641950"/>
            <a:chExt cx="4282689" cy="4772055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076056" y="1641950"/>
              <a:ext cx="3429000" cy="4572000"/>
            </a:xfrm>
            <a:prstGeom prst="rect">
              <a:avLst/>
            </a:prstGeom>
          </p:spPr>
        </p:pic>
        <p:sp>
          <p:nvSpPr>
            <p:cNvPr id="3" name="TextBox 2"/>
            <p:cNvSpPr txBox="1"/>
            <p:nvPr/>
          </p:nvSpPr>
          <p:spPr>
            <a:xfrm>
              <a:off x="4392847" y="4181018"/>
              <a:ext cx="13664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Trebuchet MS" panose="020B0603020202020204" pitchFamily="34" charset="0"/>
                </a:rPr>
                <a:t>Crude oil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4535536" y="4797152"/>
              <a:ext cx="540520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5795216" y="6013895"/>
              <a:ext cx="2880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>
                  <a:latin typeface="Trebuchet MS" panose="020B0603020202020204" pitchFamily="34" charset="0"/>
                </a:rPr>
                <a:t>Fractionating column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7740352" y="5877272"/>
              <a:ext cx="540520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>
              <a:off x="8086602" y="4581128"/>
              <a:ext cx="270260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8126130" y="3645024"/>
              <a:ext cx="270260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endCxn id="21" idx="1"/>
            </p:cNvCxnSpPr>
            <p:nvPr/>
          </p:nvCxnSpPr>
          <p:spPr>
            <a:xfrm>
              <a:off x="7605222" y="1916832"/>
              <a:ext cx="656038" cy="0"/>
            </a:xfrm>
            <a:prstGeom prst="straightConnector1">
              <a:avLst/>
            </a:prstGeom>
            <a:ln w="38100">
              <a:solidFill>
                <a:schemeClr val="accent6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7950642" y="1685999"/>
            <a:ext cx="414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603020202020204" pitchFamily="34" charset="0"/>
              </a:rPr>
              <a:t>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8046156" y="3342183"/>
            <a:ext cx="414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603020202020204" pitchFamily="34" charset="0"/>
              </a:rPr>
              <a:t>B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8046244" y="4354221"/>
            <a:ext cx="414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603020202020204" pitchFamily="34" charset="0"/>
              </a:rPr>
              <a:t>C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046156" y="5646439"/>
            <a:ext cx="414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Trebuchet MS" panose="020B0603020202020204" pitchFamily="34" charset="0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367693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  <p:bldP spid="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4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20346"/>
            <a:ext cx="8280000" cy="173664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Petroleum can be separated into various fractions because each of its fractions has a different ...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5536" y="3503180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A. </a:t>
            </a:r>
            <a:r>
              <a:rPr lang="en-GB" sz="3200" dirty="0">
                <a:latin typeface="Trebuchet MS" panose="020B0603020202020204" pitchFamily="34" charset="0"/>
              </a:rPr>
              <a:t>… boiling point.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4295268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B. </a:t>
            </a:r>
            <a:r>
              <a:rPr lang="en-GB" sz="3200" dirty="0">
                <a:latin typeface="Trebuchet MS" panose="020B0603020202020204" pitchFamily="34" charset="0"/>
              </a:rPr>
              <a:t>… colour.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5536" y="5087356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C. </a:t>
            </a:r>
            <a:r>
              <a:rPr lang="en-GB" sz="3200" dirty="0">
                <a:latin typeface="Trebuchet MS" panose="020B0603020202020204" pitchFamily="34" charset="0"/>
              </a:rPr>
              <a:t>… density.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537" y="5878358"/>
            <a:ext cx="8279999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D. </a:t>
            </a:r>
            <a:r>
              <a:rPr lang="en-GB" sz="3200" dirty="0">
                <a:latin typeface="Trebuchet MS" panose="020B0603020202020204" pitchFamily="34" charset="0"/>
              </a:rPr>
              <a:t>… flammability.</a:t>
            </a:r>
          </a:p>
        </p:txBody>
      </p:sp>
    </p:spTree>
    <p:extLst>
      <p:ext uri="{BB962C8B-B14F-4D97-AF65-F5344CB8AC3E}">
        <p14:creationId xmlns:p14="http://schemas.microsoft.com/office/powerpoint/2010/main" val="1818615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5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74674"/>
            <a:ext cx="8280000" cy="119181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If you crack a molecule like </a:t>
            </a:r>
            <a:r>
              <a:rPr lang="en-GB" sz="3200" dirty="0" err="1">
                <a:latin typeface="Trebuchet MS" panose="020B0603020202020204" pitchFamily="34" charset="0"/>
              </a:rPr>
              <a:t>octadecane</a:t>
            </a:r>
            <a:r>
              <a:rPr lang="en-GB" sz="3200" dirty="0">
                <a:latin typeface="Trebuchet MS" panose="020B0603020202020204" pitchFamily="34" charset="0"/>
              </a:rPr>
              <a:t>, C</a:t>
            </a:r>
            <a:r>
              <a:rPr lang="en-GB" sz="2400" baseline="-25000" dirty="0">
                <a:latin typeface="Trebuchet MS" panose="020B0603020202020204" pitchFamily="34" charset="0"/>
              </a:rPr>
              <a:t>18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38</a:t>
            </a:r>
            <a:r>
              <a:rPr lang="en-GB" sz="3200" dirty="0">
                <a:latin typeface="Trebuchet MS" panose="020B0603020202020204" pitchFamily="34" charset="0"/>
              </a:rPr>
              <a:t>, what would be a likely product?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602427" y="3140968"/>
            <a:ext cx="2337726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2400" baseline="-25000" dirty="0">
                <a:latin typeface="Trebuchet MS" panose="020B0603020202020204" pitchFamily="34" charset="0"/>
              </a:rPr>
              <a:t>9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18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602427" y="4005064"/>
            <a:ext cx="2337726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B.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2400" baseline="-25000" dirty="0">
                <a:latin typeface="Trebuchet MS" panose="020B0603020202020204" pitchFamily="34" charset="0"/>
              </a:rPr>
              <a:t>18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36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612045" y="4870246"/>
            <a:ext cx="231849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C.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2400" baseline="-25000" dirty="0">
                <a:latin typeface="Trebuchet MS" panose="020B0603020202020204" pitchFamily="34" charset="0"/>
              </a:rPr>
              <a:t>36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74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610442" y="5734342"/>
            <a:ext cx="2321696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D. </a:t>
            </a:r>
            <a:r>
              <a:rPr lang="en-GB" sz="3200" dirty="0">
                <a:latin typeface="Trebuchet MS" panose="020B0603020202020204" pitchFamily="34" charset="0"/>
              </a:rPr>
              <a:t>C0</a:t>
            </a:r>
            <a:r>
              <a:rPr lang="en-GB" sz="24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98500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6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20346"/>
            <a:ext cx="8280000" cy="119181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Finish the sentence.</a:t>
            </a:r>
          </a:p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Alkanes …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5536" y="3140968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A. </a:t>
            </a:r>
            <a:r>
              <a:rPr lang="en-GB" sz="3200" dirty="0">
                <a:latin typeface="Trebuchet MS" panose="020B0603020202020204" pitchFamily="34" charset="0"/>
              </a:rPr>
              <a:t>… are always colourless gases.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3933056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B. </a:t>
            </a:r>
            <a:r>
              <a:rPr lang="en-GB" sz="3200" dirty="0">
                <a:latin typeface="Trebuchet MS" panose="020B0603020202020204" pitchFamily="34" charset="0"/>
              </a:rPr>
              <a:t>… are more reactive than alkenes.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5536" y="4725144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C. </a:t>
            </a:r>
            <a:r>
              <a:rPr lang="en-GB" sz="3200" dirty="0">
                <a:latin typeface="Trebuchet MS" panose="020B0603020202020204" pitchFamily="34" charset="0"/>
              </a:rPr>
              <a:t>… are water soluble.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537" y="5516146"/>
            <a:ext cx="8279999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D. </a:t>
            </a:r>
            <a:r>
              <a:rPr lang="en-GB" sz="3200" dirty="0">
                <a:latin typeface="Trebuchet MS" panose="020B0603020202020204" pitchFamily="34" charset="0"/>
              </a:rPr>
              <a:t>… contain singe covalent bonds.</a:t>
            </a:r>
          </a:p>
        </p:txBody>
      </p:sp>
    </p:spTree>
    <p:extLst>
      <p:ext uri="{BB962C8B-B14F-4D97-AF65-F5344CB8AC3E}">
        <p14:creationId xmlns:p14="http://schemas.microsoft.com/office/powerpoint/2010/main" val="1670827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7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20346"/>
            <a:ext cx="8280000" cy="119181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3200" dirty="0">
                <a:latin typeface="Trebuchet MS" panose="020B0603020202020204" pitchFamily="34" charset="0"/>
              </a:rPr>
              <a:t>Which equation correctly shows the complete combustion of ethane gas (C</a:t>
            </a:r>
            <a:r>
              <a:rPr lang="en-GB" sz="32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6</a:t>
            </a:r>
            <a:r>
              <a:rPr lang="en-GB" sz="3200" dirty="0">
                <a:latin typeface="Trebuchet MS" panose="020B0603020202020204" pitchFamily="34" charset="0"/>
              </a:rPr>
              <a:t>)?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95536" y="3140968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A.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32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6(g) </a:t>
            </a:r>
            <a:r>
              <a:rPr lang="en-GB" sz="3200" dirty="0">
                <a:latin typeface="Trebuchet MS" panose="020B0603020202020204" pitchFamily="34" charset="0"/>
              </a:rPr>
              <a:t>+ O</a:t>
            </a:r>
            <a:r>
              <a:rPr lang="en-GB" sz="3200" baseline="-25000" dirty="0">
                <a:latin typeface="Trebuchet MS" panose="020B0603020202020204" pitchFamily="34" charset="0"/>
              </a:rPr>
              <a:t>2(g) </a:t>
            </a:r>
            <a:r>
              <a:rPr lang="en-GB" sz="3200" dirty="0">
                <a:latin typeface="Trebuchet MS" panose="020B0603020202020204" pitchFamily="34" charset="0"/>
              </a:rPr>
              <a:t>→ CO</a:t>
            </a:r>
            <a:r>
              <a:rPr lang="en-GB" sz="3200" baseline="-25000" dirty="0">
                <a:latin typeface="Trebuchet MS" panose="020B0603020202020204" pitchFamily="34" charset="0"/>
              </a:rPr>
              <a:t>2(g) </a:t>
            </a:r>
            <a:r>
              <a:rPr lang="en-GB" sz="3200" dirty="0">
                <a:latin typeface="Trebuchet MS" panose="020B0603020202020204" pitchFamily="34" charset="0"/>
              </a:rPr>
              <a:t>+ H</a:t>
            </a:r>
            <a:r>
              <a:rPr lang="en-GB" sz="32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O</a:t>
            </a:r>
            <a:r>
              <a:rPr lang="en-GB" sz="3200" baseline="-25000" dirty="0">
                <a:latin typeface="Trebuchet MS" panose="020B0603020202020204" pitchFamily="34" charset="0"/>
              </a:rPr>
              <a:t>(g)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95536" y="3933056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B. </a:t>
            </a:r>
            <a:r>
              <a:rPr lang="en-GB" sz="3200" dirty="0">
                <a:latin typeface="Trebuchet MS" panose="020B0603020202020204" pitchFamily="34" charset="0"/>
              </a:rPr>
              <a:t>C</a:t>
            </a:r>
            <a:r>
              <a:rPr lang="en-GB" sz="32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6(g) </a:t>
            </a:r>
            <a:r>
              <a:rPr lang="en-GB" sz="3200" dirty="0">
                <a:latin typeface="Trebuchet MS" panose="020B0603020202020204" pitchFamily="34" charset="0"/>
              </a:rPr>
              <a:t>+ 3O</a:t>
            </a:r>
            <a:r>
              <a:rPr lang="en-GB" sz="3200" baseline="-25000" dirty="0">
                <a:latin typeface="Trebuchet MS" panose="020B0603020202020204" pitchFamily="34" charset="0"/>
              </a:rPr>
              <a:t>2(g)</a:t>
            </a:r>
            <a:r>
              <a:rPr lang="en-GB" sz="3200" dirty="0">
                <a:latin typeface="Trebuchet MS" panose="020B0603020202020204" pitchFamily="34" charset="0"/>
              </a:rPr>
              <a:t> → 2CO</a:t>
            </a:r>
            <a:r>
              <a:rPr lang="en-GB" sz="3200" baseline="-25000" dirty="0">
                <a:latin typeface="Trebuchet MS" panose="020B0603020202020204" pitchFamily="34" charset="0"/>
              </a:rPr>
              <a:t>2(g)</a:t>
            </a:r>
            <a:r>
              <a:rPr lang="en-GB" sz="3200" dirty="0">
                <a:latin typeface="Trebuchet MS" panose="020B0603020202020204" pitchFamily="34" charset="0"/>
              </a:rPr>
              <a:t> + 3H</a:t>
            </a:r>
            <a:r>
              <a:rPr lang="en-GB" sz="32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O</a:t>
            </a:r>
            <a:r>
              <a:rPr lang="en-GB" sz="3200" baseline="-25000" dirty="0">
                <a:latin typeface="Trebuchet MS" panose="020B0603020202020204" pitchFamily="34" charset="0"/>
              </a:rPr>
              <a:t>(g)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95536" y="4725144"/>
            <a:ext cx="8280000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C. </a:t>
            </a:r>
            <a:r>
              <a:rPr lang="en-GB" sz="3200" dirty="0">
                <a:latin typeface="Trebuchet MS" panose="020B0603020202020204" pitchFamily="34" charset="0"/>
              </a:rPr>
              <a:t>2C</a:t>
            </a:r>
            <a:r>
              <a:rPr lang="en-GB" sz="24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2400" baseline="-25000" dirty="0">
                <a:latin typeface="Trebuchet MS" panose="020B0603020202020204" pitchFamily="34" charset="0"/>
              </a:rPr>
              <a:t>6</a:t>
            </a:r>
            <a:r>
              <a:rPr lang="en-GB" sz="3200" baseline="-25000" dirty="0">
                <a:latin typeface="Trebuchet MS" panose="020B0603020202020204" pitchFamily="34" charset="0"/>
              </a:rPr>
              <a:t>(g)</a:t>
            </a:r>
            <a:r>
              <a:rPr lang="en-GB" sz="3200" dirty="0">
                <a:latin typeface="Trebuchet MS" panose="020B0603020202020204" pitchFamily="34" charset="0"/>
              </a:rPr>
              <a:t> + 6O</a:t>
            </a:r>
            <a:r>
              <a:rPr lang="en-GB" sz="2400" baseline="-25000" dirty="0">
                <a:latin typeface="Trebuchet MS" panose="020B0603020202020204" pitchFamily="34" charset="0"/>
              </a:rPr>
              <a:t>2</a:t>
            </a:r>
            <a:r>
              <a:rPr lang="en-GB" sz="3200" baseline="-25000" dirty="0">
                <a:latin typeface="Trebuchet MS" panose="020B0603020202020204" pitchFamily="34" charset="0"/>
              </a:rPr>
              <a:t>(g) </a:t>
            </a:r>
            <a:r>
              <a:rPr lang="en-GB" sz="3200" dirty="0">
                <a:latin typeface="Trebuchet MS" panose="020B0603020202020204" pitchFamily="34" charset="0"/>
              </a:rPr>
              <a:t>→ 4CO</a:t>
            </a:r>
            <a:r>
              <a:rPr lang="en-GB" sz="2400" baseline="-25000" dirty="0">
                <a:latin typeface="Trebuchet MS" panose="020B0603020202020204" pitchFamily="34" charset="0"/>
              </a:rPr>
              <a:t>2</a:t>
            </a:r>
            <a:r>
              <a:rPr lang="en-GB" sz="3200" baseline="-25000" dirty="0">
                <a:latin typeface="Trebuchet MS" panose="020B0603020202020204" pitchFamily="34" charset="0"/>
              </a:rPr>
              <a:t>(g)</a:t>
            </a:r>
            <a:r>
              <a:rPr lang="en-GB" sz="3200" dirty="0">
                <a:latin typeface="Trebuchet MS" panose="020B0603020202020204" pitchFamily="34" charset="0"/>
              </a:rPr>
              <a:t> + 6H</a:t>
            </a:r>
            <a:r>
              <a:rPr lang="en-GB" sz="24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O</a:t>
            </a:r>
            <a:r>
              <a:rPr lang="en-GB" sz="3200" baseline="-25000" dirty="0">
                <a:latin typeface="Trebuchet MS" panose="020B0603020202020204" pitchFamily="34" charset="0"/>
              </a:rPr>
              <a:t>(g)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95537" y="5516146"/>
            <a:ext cx="8279999" cy="64698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3200" b="1" dirty="0">
                <a:latin typeface="Trebuchet MS" panose="020B0603020202020204" pitchFamily="34" charset="0"/>
              </a:rPr>
              <a:t>D. </a:t>
            </a:r>
            <a:r>
              <a:rPr lang="en-GB" sz="3200" dirty="0">
                <a:latin typeface="Trebuchet MS" panose="020B0603020202020204" pitchFamily="34" charset="0"/>
              </a:rPr>
              <a:t>2C</a:t>
            </a:r>
            <a:r>
              <a:rPr lang="en-GB" sz="32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H</a:t>
            </a:r>
            <a:r>
              <a:rPr lang="en-GB" sz="3200" baseline="-25000" dirty="0">
                <a:latin typeface="Trebuchet MS" panose="020B0603020202020204" pitchFamily="34" charset="0"/>
              </a:rPr>
              <a:t>6(g)</a:t>
            </a:r>
            <a:r>
              <a:rPr lang="en-GB" sz="3200" dirty="0">
                <a:latin typeface="Trebuchet MS" panose="020B0603020202020204" pitchFamily="34" charset="0"/>
              </a:rPr>
              <a:t> + 7O</a:t>
            </a:r>
            <a:r>
              <a:rPr lang="en-GB" sz="3200" baseline="-25000" dirty="0">
                <a:latin typeface="Trebuchet MS" panose="020B0603020202020204" pitchFamily="34" charset="0"/>
              </a:rPr>
              <a:t>2(g)</a:t>
            </a:r>
            <a:r>
              <a:rPr lang="en-GB" sz="3200" dirty="0">
                <a:latin typeface="Trebuchet MS" panose="020B0603020202020204" pitchFamily="34" charset="0"/>
              </a:rPr>
              <a:t> → 4CO</a:t>
            </a:r>
            <a:r>
              <a:rPr lang="en-GB" sz="3200" baseline="-25000" dirty="0">
                <a:latin typeface="Trebuchet MS" panose="020B0603020202020204" pitchFamily="34" charset="0"/>
              </a:rPr>
              <a:t>2(g)</a:t>
            </a:r>
            <a:r>
              <a:rPr lang="en-GB" sz="3200" dirty="0">
                <a:latin typeface="Trebuchet MS" panose="020B0603020202020204" pitchFamily="34" charset="0"/>
              </a:rPr>
              <a:t> + 6H</a:t>
            </a:r>
            <a:r>
              <a:rPr lang="en-GB" sz="3200" baseline="-25000" dirty="0">
                <a:latin typeface="Trebuchet MS" panose="020B0603020202020204" pitchFamily="34" charset="0"/>
              </a:rPr>
              <a:t>2</a:t>
            </a:r>
            <a:r>
              <a:rPr lang="en-GB" sz="3200" dirty="0">
                <a:latin typeface="Trebuchet MS" panose="020B0603020202020204" pitchFamily="34" charset="0"/>
              </a:rPr>
              <a:t>O</a:t>
            </a:r>
            <a:r>
              <a:rPr lang="en-GB" sz="3200" baseline="-25000" dirty="0">
                <a:latin typeface="Trebuchet MS" panose="020B0603020202020204" pitchFamily="34" charset="0"/>
              </a:rPr>
              <a:t>(g)</a:t>
            </a:r>
          </a:p>
        </p:txBody>
      </p:sp>
    </p:spTree>
    <p:extLst>
      <p:ext uri="{BB962C8B-B14F-4D97-AF65-F5344CB8AC3E}">
        <p14:creationId xmlns:p14="http://schemas.microsoft.com/office/powerpoint/2010/main" val="1083166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395536" y="548680"/>
            <a:ext cx="8280000" cy="90000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800" b="0" kern="1200">
                <a:solidFill>
                  <a:srgbClr val="0D0D0D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r>
              <a:rPr lang="en-GB" sz="4000" b="1" dirty="0">
                <a:latin typeface="Trebuchet MS" panose="020B0603020202020204" pitchFamily="34" charset="0"/>
              </a:rPr>
              <a:t>Question 8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395536" y="1674674"/>
            <a:ext cx="8280000" cy="2826306"/>
          </a:xfrm>
          <a:prstGeom prst="roundRect">
            <a:avLst/>
          </a:prstGeom>
          <a:ln w="19050">
            <a:solidFill>
              <a:schemeClr val="accent6"/>
            </a:solidFill>
          </a:ln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GB" sz="2000" dirty="0">
                <a:latin typeface="Trebuchet MS" panose="020B0603020202020204" pitchFamily="34" charset="0"/>
              </a:rPr>
              <a:t>Methane gas burns in a plentiful supply of air according to the equation:</a:t>
            </a:r>
          </a:p>
          <a:p>
            <a:pPr marL="0" indent="0" algn="ctr">
              <a:buNone/>
            </a:pPr>
            <a:r>
              <a:rPr lang="en-GB" sz="2400" dirty="0">
                <a:latin typeface="Trebuchet MS" panose="020B0603020202020204" pitchFamily="34" charset="0"/>
              </a:rPr>
              <a:t>CH</a:t>
            </a:r>
            <a:r>
              <a:rPr lang="en-GB" sz="2400" baseline="-25000" dirty="0">
                <a:latin typeface="Trebuchet MS" panose="020B0603020202020204" pitchFamily="34" charset="0"/>
              </a:rPr>
              <a:t>4(g) </a:t>
            </a:r>
            <a:r>
              <a:rPr lang="en-GB" sz="2400" dirty="0">
                <a:latin typeface="Trebuchet MS" panose="020B0603020202020204" pitchFamily="34" charset="0"/>
              </a:rPr>
              <a:t>+ 2O</a:t>
            </a:r>
            <a:r>
              <a:rPr lang="en-GB" sz="2400" baseline="-25000" dirty="0">
                <a:latin typeface="Trebuchet MS" panose="020B0603020202020204" pitchFamily="34" charset="0"/>
              </a:rPr>
              <a:t>2(g) </a:t>
            </a:r>
            <a:r>
              <a:rPr lang="en-GB" sz="2400" dirty="0">
                <a:latin typeface="Trebuchet MS" panose="020B0603020202020204" pitchFamily="34" charset="0"/>
              </a:rPr>
              <a:t>→ CO</a:t>
            </a:r>
            <a:r>
              <a:rPr lang="en-GB" sz="2400" baseline="-25000" dirty="0">
                <a:latin typeface="Trebuchet MS" panose="020B0603020202020204" pitchFamily="34" charset="0"/>
              </a:rPr>
              <a:t>2</a:t>
            </a:r>
            <a:r>
              <a:rPr lang="en-GB" sz="2400" dirty="0">
                <a:latin typeface="Trebuchet MS" panose="020B0603020202020204" pitchFamily="34" charset="0"/>
              </a:rPr>
              <a:t> + 2H</a:t>
            </a:r>
            <a:r>
              <a:rPr lang="en-GB" sz="2400" baseline="-25000" dirty="0">
                <a:latin typeface="Trebuchet MS" panose="020B0603020202020204" pitchFamily="34" charset="0"/>
              </a:rPr>
              <a:t>2</a:t>
            </a:r>
            <a:r>
              <a:rPr lang="en-GB" sz="2400" dirty="0">
                <a:latin typeface="Trebuchet MS" panose="020B0603020202020204" pitchFamily="34" charset="0"/>
              </a:rPr>
              <a:t>O</a:t>
            </a:r>
            <a:r>
              <a:rPr lang="en-GB" sz="2400" baseline="-25000" dirty="0">
                <a:latin typeface="Trebuchet MS" panose="020B0603020202020204" pitchFamily="34" charset="0"/>
              </a:rPr>
              <a:t>(g)</a:t>
            </a:r>
          </a:p>
          <a:p>
            <a:pPr marL="0" indent="0" algn="ctr">
              <a:buNone/>
            </a:pPr>
            <a:endParaRPr lang="en-GB" sz="2400" baseline="-25000" dirty="0">
              <a:latin typeface="Trebuchet MS" panose="020B0603020202020204" pitchFamily="34" charset="0"/>
            </a:endParaRPr>
          </a:p>
          <a:p>
            <a:pPr marL="0" indent="0">
              <a:buNone/>
            </a:pPr>
            <a:r>
              <a:rPr lang="en-GB" sz="2000" dirty="0">
                <a:latin typeface="Trebuchet MS" panose="020B0603020202020204" pitchFamily="34" charset="0"/>
              </a:rPr>
              <a:t>If 64 g of methane gas was burnt, what would be the maximum mass of carbon dioxide released into the atmosphere?</a:t>
            </a:r>
          </a:p>
          <a:p>
            <a:pPr marL="0" indent="0">
              <a:buNone/>
            </a:pPr>
            <a:endParaRPr lang="en-GB" sz="2000" dirty="0">
              <a:latin typeface="Trebuchet MS" panose="020B0603020202020204" pitchFamily="34" charset="0"/>
            </a:endParaRPr>
          </a:p>
          <a:p>
            <a:pPr marL="0" indent="0" algn="r">
              <a:buNone/>
            </a:pPr>
            <a:r>
              <a:rPr lang="en-GB" sz="2000" dirty="0">
                <a:latin typeface="Trebuchet MS" panose="020B0603020202020204" pitchFamily="34" charset="0"/>
              </a:rPr>
              <a:t>(</a:t>
            </a:r>
            <a:r>
              <a:rPr lang="en-GB" sz="2000" dirty="0" err="1">
                <a:latin typeface="Trebuchet MS" panose="020B0603020202020204" pitchFamily="34" charset="0"/>
              </a:rPr>
              <a:t>A</a:t>
            </a:r>
            <a:r>
              <a:rPr lang="en-GB" sz="1600" dirty="0" err="1">
                <a:latin typeface="Trebuchet MS" panose="020B0603020202020204" pitchFamily="34" charset="0"/>
              </a:rPr>
              <a:t>r</a:t>
            </a:r>
            <a:r>
              <a:rPr lang="en-GB" sz="2000" dirty="0">
                <a:latin typeface="Trebuchet MS" panose="020B0603020202020204" pitchFamily="34" charset="0"/>
              </a:rPr>
              <a:t> of C = 12, H = 1, O = 16)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39552" y="4941168"/>
            <a:ext cx="1771279" cy="5788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Trebuchet MS" panose="020B0603020202020204" pitchFamily="34" charset="0"/>
              </a:rPr>
              <a:t>A. </a:t>
            </a:r>
            <a:r>
              <a:rPr lang="en-GB" sz="2800" dirty="0">
                <a:latin typeface="Trebuchet MS" panose="020B0603020202020204" pitchFamily="34" charset="0"/>
              </a:rPr>
              <a:t>44 g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522790" y="4941168"/>
            <a:ext cx="1771279" cy="5788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Trebuchet MS" panose="020B0603020202020204" pitchFamily="34" charset="0"/>
              </a:rPr>
              <a:t>B. </a:t>
            </a:r>
            <a:r>
              <a:rPr lang="en-GB" sz="2800" dirty="0">
                <a:latin typeface="Trebuchet MS" panose="020B0603020202020204" pitchFamily="34" charset="0"/>
              </a:rPr>
              <a:t>64 g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556797" y="4941168"/>
            <a:ext cx="1771279" cy="5788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Trebuchet MS" panose="020B0603020202020204" pitchFamily="34" charset="0"/>
              </a:rPr>
              <a:t>C. </a:t>
            </a:r>
            <a:r>
              <a:rPr lang="en-GB" sz="2800" dirty="0">
                <a:latin typeface="Trebuchet MS" panose="020B0603020202020204" pitchFamily="34" charset="0"/>
              </a:rPr>
              <a:t>88 g 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6660232" y="4933996"/>
            <a:ext cx="1771279" cy="57888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en-GB" sz="2800" b="1" dirty="0">
                <a:latin typeface="Trebuchet MS" panose="020B0603020202020204" pitchFamily="34" charset="0"/>
              </a:rPr>
              <a:t>D. </a:t>
            </a:r>
            <a:r>
              <a:rPr lang="en-GB" sz="2800" dirty="0">
                <a:latin typeface="Trebuchet MS" panose="020B0603020202020204" pitchFamily="34" charset="0"/>
              </a:rPr>
              <a:t>176 g </a:t>
            </a:r>
          </a:p>
        </p:txBody>
      </p:sp>
    </p:spTree>
    <p:extLst>
      <p:ext uri="{BB962C8B-B14F-4D97-AF65-F5344CB8AC3E}">
        <p14:creationId xmlns:p14="http://schemas.microsoft.com/office/powerpoint/2010/main" val="220829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</TotalTime>
  <Words>848</Words>
  <Application>Microsoft Macintosh PowerPoint</Application>
  <PresentationFormat>On-screen Show (4:3)</PresentationFormat>
  <Paragraphs>220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Calibri</vt:lpstr>
      <vt:lpstr>Trebuchet MS</vt:lpstr>
      <vt:lpstr>Office Theme</vt:lpstr>
      <vt:lpstr>Organic chemistry  –hydrocarbons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Teachit, part of the AQA family</dc:creator>
  <cp:lastModifiedBy>Microsoft Office User</cp:lastModifiedBy>
  <cp:revision>72</cp:revision>
  <dcterms:created xsi:type="dcterms:W3CDTF">2014-02-05T15:39:41Z</dcterms:created>
  <dcterms:modified xsi:type="dcterms:W3CDTF">2023-01-25T14:04:27Z</dcterms:modified>
</cp:coreProperties>
</file>