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FFFFFF"/>
    <a:srgbClr val="385D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860800" y="1905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Balancing equations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/>
              <a:t>© </a:t>
            </a:r>
            <a:r>
              <a:rPr lang="en-GB" dirty="0" smtClean="0"/>
              <a:t>www.teachitscience.co.uk 2018</a:t>
            </a:r>
            <a:endParaRPr lang="en-GB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808A87D9-7BB6-4470-950E-9CF16EC68F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973388" y="8667750"/>
            <a:ext cx="912812" cy="458788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sz="1000" dirty="0" smtClean="0">
                <a:latin typeface="Arial" panose="020B0604020202020204" pitchFamily="34" charset="0"/>
              </a:rPr>
              <a:t>30926</a:t>
            </a:r>
          </a:p>
        </p:txBody>
      </p:sp>
    </p:spTree>
    <p:extLst>
      <p:ext uri="{BB962C8B-B14F-4D97-AF65-F5344CB8AC3E}">
        <p14:creationId xmlns:p14="http://schemas.microsoft.com/office/powerpoint/2010/main" val="421992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D6A28-DAF5-43C1-B105-E90A73CA5E33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39B13-5C4E-4C2D-94A0-84F792A2BD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5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equation is already balanced.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39B13-5C4E-4C2D-94A0-84F792A2BD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9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48254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subtitle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28" name="TextBox 7"/>
          <p:cNvSpPr txBox="1">
            <a:spLocks noChangeArrowheads="1"/>
          </p:cNvSpPr>
          <p:nvPr userDrawn="1"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 smtClean="0">
                <a:latin typeface="Arial" pitchFamily="34" charset="0"/>
              </a:rPr>
              <a:t>© www.teachitscience.co.uk 2018</a:t>
            </a:r>
          </a:p>
        </p:txBody>
      </p:sp>
      <p:sp>
        <p:nvSpPr>
          <p:cNvPr id="1029" name="TextBox 8"/>
          <p:cNvSpPr txBox="1">
            <a:spLocks noChangeArrowheads="1"/>
          </p:cNvSpPr>
          <p:nvPr userDrawn="1"/>
        </p:nvSpPr>
        <p:spPr bwMode="auto">
          <a:xfrm>
            <a:off x="2916238" y="6619875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 smtClean="0">
                <a:latin typeface="Arial" pitchFamily="34" charset="0"/>
              </a:rPr>
              <a:t>30926</a:t>
            </a:r>
          </a:p>
        </p:txBody>
      </p:sp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B4BD816C-88DE-4C32-B77C-AC96BEDAFAAE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smtClean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 smtClean="0">
                <a:latin typeface="Trebuchet MS" panose="020B0603020202020204" pitchFamily="34" charset="0"/>
              </a:rPr>
              <a:t>How to </a:t>
            </a:r>
            <a:r>
              <a:rPr lang="en-GB" sz="4800" smtClean="0">
                <a:latin typeface="Trebuchet MS" panose="020B0603020202020204" pitchFamily="34" charset="0"/>
              </a:rPr>
              <a:t>balance equations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000" y="1857013"/>
            <a:ext cx="846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Trebuchet MS" panose="020B0603020202020204" pitchFamily="34" charset="0"/>
              </a:rPr>
              <a:t>The aim</a:t>
            </a:r>
            <a:r>
              <a:rPr lang="en-GB" sz="24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:</a:t>
            </a:r>
          </a:p>
          <a:p>
            <a:endParaRPr lang="en-GB" sz="24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r>
              <a:rPr 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There must be the same number of atoms of each element on each side of the arrow.</a:t>
            </a:r>
          </a:p>
          <a:p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r>
              <a:rPr lang="en-GB" sz="2400" b="1" dirty="0">
                <a:solidFill>
                  <a:prstClr val="black"/>
                </a:solidFill>
                <a:latin typeface="Trebuchet MS" panose="020B0603020202020204" pitchFamily="34" charset="0"/>
              </a:rPr>
              <a:t>The rules</a:t>
            </a:r>
            <a:r>
              <a:rPr lang="en-GB" sz="2400" b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:</a:t>
            </a:r>
          </a:p>
          <a:p>
            <a:endParaRPr lang="en-GB" sz="24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You can only add the substances in the equation you are given</a:t>
            </a:r>
            <a:r>
              <a:rPr lang="en-GB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You cannot add ‘small numbers’ into the </a:t>
            </a:r>
            <a:r>
              <a:rPr lang="en-GB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formulas.</a:t>
            </a:r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- 9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0530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NaCl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85206" y="1992322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6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1763688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4019328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4403191" y="3941568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Plus 41"/>
          <p:cNvSpPr/>
          <p:nvPr/>
        </p:nvSpPr>
        <p:spPr>
          <a:xfrm>
            <a:off x="6029777" y="2060004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Plus 51"/>
          <p:cNvSpPr/>
          <p:nvPr/>
        </p:nvSpPr>
        <p:spPr>
          <a:xfrm>
            <a:off x="7798653" y="3905437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Plus 37"/>
          <p:cNvSpPr/>
          <p:nvPr/>
        </p:nvSpPr>
        <p:spPr>
          <a:xfrm>
            <a:off x="1763688" y="3806610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211" y="1988840"/>
            <a:ext cx="1988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Na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CO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7108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HCl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536" y="2002312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6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05277" y="1988838"/>
            <a:ext cx="122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50" name="Plus 49"/>
          <p:cNvSpPr/>
          <p:nvPr/>
        </p:nvSpPr>
        <p:spPr>
          <a:xfrm>
            <a:off x="7380312" y="2104621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84368" y="1988840"/>
            <a:ext cx="933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CO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2708" y="3374750"/>
            <a:ext cx="1380980" cy="947202"/>
            <a:chOff x="397478" y="3503469"/>
            <a:chExt cx="1380980" cy="947202"/>
          </a:xfrm>
        </p:grpSpPr>
        <p:sp>
          <p:nvSpPr>
            <p:cNvPr id="34" name="Oval 33"/>
            <p:cNvSpPr/>
            <p:nvPr/>
          </p:nvSpPr>
          <p:spPr>
            <a:xfrm>
              <a:off x="831256" y="3503469"/>
              <a:ext cx="947202" cy="9472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97478" y="3748092"/>
              <a:ext cx="419008" cy="4190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Trebuchet MS" panose="020B0603020202020204" pitchFamily="34" charset="0"/>
                </a:rPr>
                <a:t>H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2246" y="4648441"/>
            <a:ext cx="1366210" cy="947202"/>
            <a:chOff x="412246" y="4648441"/>
            <a:chExt cx="1366210" cy="947202"/>
          </a:xfrm>
        </p:grpSpPr>
        <p:sp>
          <p:nvSpPr>
            <p:cNvPr id="37" name="Oval 36"/>
            <p:cNvSpPr/>
            <p:nvPr/>
          </p:nvSpPr>
          <p:spPr>
            <a:xfrm>
              <a:off x="831254" y="4648441"/>
              <a:ext cx="947202" cy="9472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412246" y="4932893"/>
              <a:ext cx="419008" cy="4190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Trebuchet MS" panose="020B0603020202020204" pitchFamily="34" charset="0"/>
                </a:rPr>
                <a:t>H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151211" y="3352462"/>
            <a:ext cx="2218913" cy="1289576"/>
            <a:chOff x="2339696" y="2806421"/>
            <a:chExt cx="2218913" cy="1289576"/>
          </a:xfrm>
        </p:grpSpPr>
        <p:grpSp>
          <p:nvGrpSpPr>
            <p:cNvPr id="43" name="Group 42"/>
            <p:cNvGrpSpPr/>
            <p:nvPr/>
          </p:nvGrpSpPr>
          <p:grpSpPr>
            <a:xfrm>
              <a:off x="2339696" y="2806421"/>
              <a:ext cx="1266619" cy="936104"/>
              <a:chOff x="118766" y="2792400"/>
              <a:chExt cx="1266619" cy="93610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118766" y="2792400"/>
                <a:ext cx="936104" cy="936104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 smtClean="0">
                    <a:latin typeface="Trebuchet MS" panose="020B0603020202020204" pitchFamily="34" charset="0"/>
                  </a:rPr>
                  <a:t>Na</a:t>
                </a:r>
                <a:endParaRPr lang="en-GB" sz="32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113136" y="3107328"/>
                <a:ext cx="272249" cy="2960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928600" y="2877416"/>
              <a:ext cx="1630009" cy="1154972"/>
              <a:chOff x="720016" y="1506296"/>
              <a:chExt cx="1630009" cy="1154972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413921" y="1506296"/>
                <a:ext cx="936104" cy="936104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 smtClean="0">
                    <a:latin typeface="Trebuchet MS" panose="020B0603020202020204" pitchFamily="34" charset="0"/>
                  </a:rPr>
                  <a:t>Na</a:t>
                </a:r>
                <a:endParaRPr lang="en-GB" sz="32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720016" y="2314068"/>
                <a:ext cx="347200" cy="3472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3168124" y="3385898"/>
              <a:ext cx="529181" cy="52918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3585115" y="3748797"/>
              <a:ext cx="347200" cy="347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0" name="Plus 59"/>
          <p:cNvSpPr/>
          <p:nvPr/>
        </p:nvSpPr>
        <p:spPr>
          <a:xfrm>
            <a:off x="6413305" y="3860425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28946" y="3557125"/>
            <a:ext cx="1484359" cy="776878"/>
            <a:chOff x="4585206" y="3025646"/>
            <a:chExt cx="1484359" cy="776878"/>
          </a:xfrm>
        </p:grpSpPr>
        <p:sp>
          <p:nvSpPr>
            <p:cNvPr id="62" name="Oval 61"/>
            <p:cNvSpPr/>
            <p:nvPr/>
          </p:nvSpPr>
          <p:spPr>
            <a:xfrm>
              <a:off x="4585206" y="3057462"/>
              <a:ext cx="745061" cy="74506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Trebuchet MS" panose="020B0603020202020204" pitchFamily="34" charset="0"/>
                </a:rPr>
                <a:t>Na</a:t>
              </a:r>
              <a:endParaRPr lang="en-GB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330266" y="3025646"/>
              <a:ext cx="739299" cy="7768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049418" y="4918629"/>
            <a:ext cx="1484359" cy="745061"/>
            <a:chOff x="4585206" y="3057462"/>
            <a:chExt cx="1484359" cy="745061"/>
          </a:xfrm>
        </p:grpSpPr>
        <p:sp>
          <p:nvSpPr>
            <p:cNvPr id="85" name="Oval 84"/>
            <p:cNvSpPr/>
            <p:nvPr/>
          </p:nvSpPr>
          <p:spPr>
            <a:xfrm>
              <a:off x="4585206" y="3057462"/>
              <a:ext cx="745061" cy="745061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latin typeface="Trebuchet MS" panose="020B0603020202020204" pitchFamily="34" charset="0"/>
                </a:rPr>
                <a:t>Na</a:t>
              </a:r>
              <a:endParaRPr lang="en-GB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5330266" y="3063224"/>
              <a:ext cx="739299" cy="7392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21523" y="3587175"/>
            <a:ext cx="962845" cy="865902"/>
            <a:chOff x="6499108" y="3358323"/>
            <a:chExt cx="962845" cy="865902"/>
          </a:xfrm>
        </p:grpSpPr>
        <p:sp>
          <p:nvSpPr>
            <p:cNvPr id="87" name="Oval 86"/>
            <p:cNvSpPr/>
            <p:nvPr/>
          </p:nvSpPr>
          <p:spPr>
            <a:xfrm>
              <a:off x="6708612" y="3674424"/>
              <a:ext cx="549801" cy="5498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latin typeface="Trebuchet MS" panose="020B0603020202020204" pitchFamily="34" charset="0"/>
                </a:rPr>
                <a:t>o</a:t>
              </a:r>
              <a:endParaRPr lang="en-GB" sz="2400" dirty="0">
                <a:latin typeface="Trebuchet MS" panose="020B0603020202020204" pitchFamily="34" charset="0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6499108" y="3358323"/>
              <a:ext cx="419008" cy="4190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Trebuchet MS" panose="020B0603020202020204" pitchFamily="34" charset="0"/>
                </a:rPr>
                <a:t>H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7042945" y="3368852"/>
              <a:ext cx="419008" cy="4190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Trebuchet MS" panose="020B0603020202020204" pitchFamily="34" charset="0"/>
                </a:rPr>
                <a:t>H</a:t>
              </a:r>
              <a:endParaRPr lang="en-GB" sz="16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85331" y="3557125"/>
            <a:ext cx="529181" cy="1200623"/>
            <a:chOff x="7892361" y="2881204"/>
            <a:chExt cx="529181" cy="1200623"/>
          </a:xfrm>
        </p:grpSpPr>
        <p:sp>
          <p:nvSpPr>
            <p:cNvPr id="91" name="Oval 90"/>
            <p:cNvSpPr/>
            <p:nvPr/>
          </p:nvSpPr>
          <p:spPr>
            <a:xfrm>
              <a:off x="7892361" y="3226954"/>
              <a:ext cx="529181" cy="52918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8003802" y="2881204"/>
              <a:ext cx="347200" cy="347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8074342" y="3734627"/>
              <a:ext cx="347200" cy="347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69149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- 10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7108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HNO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28829" y="1988840"/>
            <a:ext cx="1583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NaOH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2051720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4307280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4305768" y="4103819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89934" y="1988839"/>
            <a:ext cx="1418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2" name="Plus 41"/>
          <p:cNvSpPr/>
          <p:nvPr/>
        </p:nvSpPr>
        <p:spPr>
          <a:xfrm>
            <a:off x="6588280" y="2060004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Plus 51"/>
          <p:cNvSpPr/>
          <p:nvPr/>
        </p:nvSpPr>
        <p:spPr>
          <a:xfrm>
            <a:off x="6588280" y="3940807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45125" y="1990581"/>
            <a:ext cx="159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NaNO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3</a:t>
            </a:r>
          </a:p>
        </p:txBody>
      </p:sp>
      <p:sp>
        <p:nvSpPr>
          <p:cNvPr id="38" name="Plus 37"/>
          <p:cNvSpPr/>
          <p:nvPr/>
        </p:nvSpPr>
        <p:spPr>
          <a:xfrm>
            <a:off x="2051720" y="3940807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7695" y="3680109"/>
            <a:ext cx="1623472" cy="1568383"/>
            <a:chOff x="89866" y="2642140"/>
            <a:chExt cx="1623472" cy="1568383"/>
          </a:xfrm>
        </p:grpSpPr>
        <p:grpSp>
          <p:nvGrpSpPr>
            <p:cNvPr id="3" name="Group 2"/>
            <p:cNvGrpSpPr/>
            <p:nvPr/>
          </p:nvGrpSpPr>
          <p:grpSpPr>
            <a:xfrm>
              <a:off x="89866" y="2642140"/>
              <a:ext cx="1623472" cy="1292928"/>
              <a:chOff x="89866" y="2650594"/>
              <a:chExt cx="1623472" cy="1292928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437066" y="3007418"/>
                <a:ext cx="936104" cy="936104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 smtClean="0">
                    <a:latin typeface="Trebuchet MS" panose="020B0603020202020204" pitchFamily="34" charset="0"/>
                  </a:rPr>
                  <a:t>N</a:t>
                </a:r>
                <a:endParaRPr lang="en-GB" sz="32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366138" y="3339427"/>
                <a:ext cx="347200" cy="34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31518" y="2650594"/>
                <a:ext cx="347200" cy="34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89866" y="3323862"/>
                <a:ext cx="347200" cy="34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43" name="Oval 42"/>
            <p:cNvSpPr/>
            <p:nvPr/>
          </p:nvSpPr>
          <p:spPr>
            <a:xfrm>
              <a:off x="782774" y="3930153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28829" y="3719427"/>
            <a:ext cx="1557368" cy="936104"/>
            <a:chOff x="2676705" y="2981064"/>
            <a:chExt cx="1557368" cy="936104"/>
          </a:xfrm>
        </p:grpSpPr>
        <p:sp>
          <p:nvSpPr>
            <p:cNvPr id="45" name="Oval 44"/>
            <p:cNvSpPr/>
            <p:nvPr/>
          </p:nvSpPr>
          <p:spPr>
            <a:xfrm>
              <a:off x="2676705" y="2981064"/>
              <a:ext cx="936104" cy="9361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606503" y="3297991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3953703" y="3334644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932040" y="3429000"/>
            <a:ext cx="1623472" cy="2207681"/>
            <a:chOff x="4846947" y="2690637"/>
            <a:chExt cx="1623472" cy="2207681"/>
          </a:xfrm>
        </p:grpSpPr>
        <p:grpSp>
          <p:nvGrpSpPr>
            <p:cNvPr id="49" name="Group 48"/>
            <p:cNvGrpSpPr/>
            <p:nvPr/>
          </p:nvGrpSpPr>
          <p:grpSpPr>
            <a:xfrm>
              <a:off x="4846947" y="2690637"/>
              <a:ext cx="1623472" cy="1292928"/>
              <a:chOff x="89866" y="2650594"/>
              <a:chExt cx="1623472" cy="1292928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37066" y="3007418"/>
                <a:ext cx="936104" cy="936104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 smtClean="0">
                    <a:latin typeface="Trebuchet MS" panose="020B0603020202020204" pitchFamily="34" charset="0"/>
                  </a:rPr>
                  <a:t>N</a:t>
                </a:r>
                <a:endParaRPr lang="en-GB" sz="32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366138" y="3339427"/>
                <a:ext cx="347200" cy="34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31518" y="2650594"/>
                <a:ext cx="347200" cy="34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89866" y="3323862"/>
                <a:ext cx="347200" cy="34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5187115" y="3962214"/>
              <a:ext cx="936104" cy="9361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52310" y="3956466"/>
            <a:ext cx="660589" cy="567273"/>
            <a:chOff x="7352310" y="3218103"/>
            <a:chExt cx="660589" cy="567273"/>
          </a:xfrm>
        </p:grpSpPr>
        <p:sp>
          <p:nvSpPr>
            <p:cNvPr id="70" name="Oval 69"/>
            <p:cNvSpPr/>
            <p:nvPr/>
          </p:nvSpPr>
          <p:spPr>
            <a:xfrm>
              <a:off x="7525514" y="3218103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7732529" y="3505006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7352310" y="3472987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2173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- 1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1990581"/>
            <a:ext cx="1049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9872" y="1990581"/>
            <a:ext cx="1461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Cl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14" name="Plus 13"/>
          <p:cNvSpPr/>
          <p:nvPr/>
        </p:nvSpPr>
        <p:spPr>
          <a:xfrm>
            <a:off x="1964075" y="2061750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782531" y="2195443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67704" y="4081154"/>
            <a:ext cx="1440000" cy="720000"/>
            <a:chOff x="1187624" y="3573016"/>
            <a:chExt cx="1440000" cy="720000"/>
          </a:xfrm>
        </p:grpSpPr>
        <p:sp>
          <p:nvSpPr>
            <p:cNvPr id="3" name="Oval 2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H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H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07957" y="3722577"/>
            <a:ext cx="2872155" cy="1436078"/>
            <a:chOff x="1187624" y="3573016"/>
            <a:chExt cx="1440000" cy="720000"/>
          </a:xfrm>
          <a:solidFill>
            <a:schemeClr val="accent6"/>
          </a:solidFill>
        </p:grpSpPr>
        <p:sp>
          <p:nvSpPr>
            <p:cNvPr id="20" name="Oval 19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Cl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Cl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2" name="Plus 21"/>
          <p:cNvSpPr/>
          <p:nvPr/>
        </p:nvSpPr>
        <p:spPr>
          <a:xfrm>
            <a:off x="1964075" y="418861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5782531" y="432231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39182" y="199586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HCl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55685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1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6420044" y="3232787"/>
            <a:ext cx="2156078" cy="1436078"/>
            <a:chOff x="6420044" y="3256538"/>
            <a:chExt cx="2156078" cy="1436078"/>
          </a:xfrm>
        </p:grpSpPr>
        <p:sp>
          <p:nvSpPr>
            <p:cNvPr id="26" name="Oval 25"/>
            <p:cNvSpPr/>
            <p:nvPr/>
          </p:nvSpPr>
          <p:spPr>
            <a:xfrm>
              <a:off x="7140044" y="3256538"/>
              <a:ext cx="1436078" cy="143607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Cl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420044" y="3621447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H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328920" y="5089265"/>
            <a:ext cx="2156078" cy="1436078"/>
            <a:chOff x="6399463" y="5113016"/>
            <a:chExt cx="2156078" cy="1436078"/>
          </a:xfrm>
        </p:grpSpPr>
        <p:sp>
          <p:nvSpPr>
            <p:cNvPr id="31" name="Oval 30"/>
            <p:cNvSpPr/>
            <p:nvPr/>
          </p:nvSpPr>
          <p:spPr>
            <a:xfrm>
              <a:off x="7119463" y="5113016"/>
              <a:ext cx="1436078" cy="143607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Cl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399463" y="5471055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H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63239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- 2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02351" y="1990581"/>
            <a:ext cx="267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56357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ZnO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01765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4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775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Zn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9279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4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3318558" y="3331825"/>
            <a:ext cx="1440000" cy="720000"/>
            <a:chOff x="1187624" y="3573016"/>
            <a:chExt cx="1440000" cy="720000"/>
          </a:xfrm>
          <a:solidFill>
            <a:schemeClr val="accent4"/>
          </a:solidFill>
        </p:grpSpPr>
        <p:sp>
          <p:nvSpPr>
            <p:cNvPr id="55" name="Oval 54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O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O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59" name="Oval 58"/>
          <p:cNvSpPr/>
          <p:nvPr/>
        </p:nvSpPr>
        <p:spPr>
          <a:xfrm>
            <a:off x="598776" y="4800680"/>
            <a:ext cx="1436078" cy="1436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Zn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516216" y="2983055"/>
            <a:ext cx="2160160" cy="1436078"/>
            <a:chOff x="6516216" y="2983055"/>
            <a:chExt cx="2160160" cy="1436078"/>
          </a:xfrm>
        </p:grpSpPr>
        <p:sp>
          <p:nvSpPr>
            <p:cNvPr id="62" name="Oval 61"/>
            <p:cNvSpPr/>
            <p:nvPr/>
          </p:nvSpPr>
          <p:spPr>
            <a:xfrm>
              <a:off x="6516216" y="2983055"/>
              <a:ext cx="1436078" cy="14360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Zn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956376" y="3347964"/>
              <a:ext cx="720000" cy="72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O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91920" y="4725144"/>
            <a:ext cx="2115008" cy="1436078"/>
            <a:chOff x="6491920" y="4725144"/>
            <a:chExt cx="2115008" cy="1436078"/>
          </a:xfrm>
        </p:grpSpPr>
        <p:sp>
          <p:nvSpPr>
            <p:cNvPr id="64" name="Oval 63"/>
            <p:cNvSpPr/>
            <p:nvPr/>
          </p:nvSpPr>
          <p:spPr>
            <a:xfrm>
              <a:off x="6491920" y="4725144"/>
              <a:ext cx="1436078" cy="14360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Zn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7886928" y="5083183"/>
              <a:ext cx="720000" cy="72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O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6" name="Plus 65"/>
          <p:cNvSpPr/>
          <p:nvPr/>
        </p:nvSpPr>
        <p:spPr>
          <a:xfrm>
            <a:off x="2267800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5652120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3634" y="3149132"/>
            <a:ext cx="2228166" cy="1436078"/>
            <a:chOff x="543634" y="3149132"/>
            <a:chExt cx="2228166" cy="1436078"/>
          </a:xfrm>
        </p:grpSpPr>
        <p:sp>
          <p:nvSpPr>
            <p:cNvPr id="58" name="Oval 57"/>
            <p:cNvSpPr/>
            <p:nvPr/>
          </p:nvSpPr>
          <p:spPr>
            <a:xfrm>
              <a:off x="543634" y="3149132"/>
              <a:ext cx="1436078" cy="14360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Zn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68" name="Plus 67"/>
            <p:cNvSpPr/>
            <p:nvPr/>
          </p:nvSpPr>
          <p:spPr>
            <a:xfrm>
              <a:off x="2267800" y="3341615"/>
              <a:ext cx="504000" cy="504000"/>
            </a:xfrm>
            <a:prstGeom prst="mathPlus">
              <a:avLst>
                <a:gd name="adj1" fmla="val 1088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69" name="Right Arrow 68"/>
          <p:cNvSpPr/>
          <p:nvPr/>
        </p:nvSpPr>
        <p:spPr>
          <a:xfrm>
            <a:off x="5652120" y="3475308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92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59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- 3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775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Cl</a:t>
            </a:r>
            <a:r>
              <a:rPr lang="en-GB" sz="3600" baseline="-250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9279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1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3</a:t>
            </a:r>
          </a:p>
        </p:txBody>
      </p:sp>
      <p:sp>
        <p:nvSpPr>
          <p:cNvPr id="58" name="Oval 57"/>
          <p:cNvSpPr/>
          <p:nvPr/>
        </p:nvSpPr>
        <p:spPr>
          <a:xfrm>
            <a:off x="3502374" y="2927775"/>
            <a:ext cx="1436078" cy="143607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Al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550462" y="4776732"/>
            <a:ext cx="1436078" cy="143607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Al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2267800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5652120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Plus 67"/>
          <p:cNvSpPr/>
          <p:nvPr/>
        </p:nvSpPr>
        <p:spPr>
          <a:xfrm>
            <a:off x="2267800" y="3341615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5652120" y="3475308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00980" y="2991916"/>
            <a:ext cx="1440000" cy="720000"/>
            <a:chOff x="1187624" y="3573016"/>
            <a:chExt cx="1440000" cy="720000"/>
          </a:xfrm>
        </p:grpSpPr>
        <p:sp>
          <p:nvSpPr>
            <p:cNvPr id="55" name="Oval 54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1934" y="4061111"/>
            <a:ext cx="1440000" cy="720000"/>
            <a:chOff x="1187624" y="3573016"/>
            <a:chExt cx="1440000" cy="720000"/>
          </a:xfrm>
        </p:grpSpPr>
        <p:sp>
          <p:nvSpPr>
            <p:cNvPr id="24" name="Oval 23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50065" y="5134771"/>
            <a:ext cx="1440000" cy="720000"/>
            <a:chOff x="1187624" y="3573016"/>
            <a:chExt cx="1440000" cy="720000"/>
          </a:xfrm>
        </p:grpSpPr>
        <p:sp>
          <p:nvSpPr>
            <p:cNvPr id="27" name="Oval 26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55046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A</a:t>
            </a:r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l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4" y="1990580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6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01765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17912" y="1989034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AlCl</a:t>
            </a:r>
            <a:r>
              <a:rPr lang="en-GB" sz="3600" baseline="-250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3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438577" y="2693455"/>
            <a:ext cx="2324863" cy="1651040"/>
            <a:chOff x="6477137" y="2712813"/>
            <a:chExt cx="2324863" cy="1651040"/>
          </a:xfrm>
        </p:grpSpPr>
        <p:sp>
          <p:nvSpPr>
            <p:cNvPr id="32" name="Oval 31"/>
            <p:cNvSpPr/>
            <p:nvPr/>
          </p:nvSpPr>
          <p:spPr>
            <a:xfrm>
              <a:off x="6477137" y="2712813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8082000" y="3643853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956376" y="2712813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020272" y="3051167"/>
              <a:ext cx="1150579" cy="11505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Al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488033" y="4776732"/>
            <a:ext cx="2313967" cy="1651040"/>
            <a:chOff x="6488033" y="2712813"/>
            <a:chExt cx="2313967" cy="1651040"/>
          </a:xfrm>
        </p:grpSpPr>
        <p:sp>
          <p:nvSpPr>
            <p:cNvPr id="38" name="Oval 37"/>
            <p:cNvSpPr/>
            <p:nvPr/>
          </p:nvSpPr>
          <p:spPr>
            <a:xfrm>
              <a:off x="6488033" y="2717192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8082000" y="3643853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7956376" y="2712813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7020272" y="3051167"/>
              <a:ext cx="1150579" cy="11505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Al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20752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9" grpId="0" animBg="1"/>
      <p:bldP spid="30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- 4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775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Na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9279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4</a:t>
            </a:r>
            <a:endParaRPr lang="en-GB" sz="3600" b="1" dirty="0">
              <a:solidFill>
                <a:schemeClr val="accent6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494370" y="3213056"/>
            <a:ext cx="1440000" cy="720000"/>
            <a:chOff x="1187624" y="3573016"/>
            <a:chExt cx="1440000" cy="720000"/>
          </a:xfrm>
        </p:grpSpPr>
        <p:sp>
          <p:nvSpPr>
            <p:cNvPr id="55" name="Oval 54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2267800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5436096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Plus 67"/>
          <p:cNvSpPr/>
          <p:nvPr/>
        </p:nvSpPr>
        <p:spPr>
          <a:xfrm>
            <a:off x="2267800" y="3341615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5436096" y="3475308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5046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r>
              <a:rPr lang="en-GB" sz="3600" baseline="-250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01765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26224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Na</a:t>
            </a:r>
            <a:r>
              <a:rPr lang="en-GB" sz="3600" baseline="-250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endParaRPr lang="en-GB" sz="36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8324" y="4271811"/>
            <a:ext cx="2139476" cy="2083629"/>
            <a:chOff x="128324" y="4271811"/>
            <a:chExt cx="2139476" cy="2083629"/>
          </a:xfrm>
        </p:grpSpPr>
        <p:sp>
          <p:nvSpPr>
            <p:cNvPr id="58" name="Oval 57"/>
            <p:cNvSpPr/>
            <p:nvPr/>
          </p:nvSpPr>
          <p:spPr>
            <a:xfrm>
              <a:off x="1265890" y="4271811"/>
              <a:ext cx="1001910" cy="10019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712833" y="5353530"/>
              <a:ext cx="1001910" cy="10019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28324" y="4271811"/>
              <a:ext cx="1001910" cy="10019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46" name="Oval 45"/>
          <p:cNvSpPr/>
          <p:nvPr/>
        </p:nvSpPr>
        <p:spPr>
          <a:xfrm>
            <a:off x="712833" y="3095646"/>
            <a:ext cx="1001910" cy="10019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Na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978750" y="2927775"/>
            <a:ext cx="2736304" cy="1001910"/>
            <a:chOff x="6156176" y="2927775"/>
            <a:chExt cx="2736304" cy="1001910"/>
          </a:xfrm>
        </p:grpSpPr>
        <p:sp>
          <p:nvSpPr>
            <p:cNvPr id="47" name="Oval 46"/>
            <p:cNvSpPr/>
            <p:nvPr/>
          </p:nvSpPr>
          <p:spPr>
            <a:xfrm>
              <a:off x="6156176" y="2927775"/>
              <a:ext cx="1001910" cy="10019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7890570" y="2927775"/>
              <a:ext cx="1001910" cy="10019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7164288" y="3125615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982804" y="4351620"/>
            <a:ext cx="2736304" cy="1001910"/>
            <a:chOff x="6156176" y="2927775"/>
            <a:chExt cx="2736304" cy="1001910"/>
          </a:xfrm>
        </p:grpSpPr>
        <p:sp>
          <p:nvSpPr>
            <p:cNvPr id="51" name="Oval 50"/>
            <p:cNvSpPr/>
            <p:nvPr/>
          </p:nvSpPr>
          <p:spPr>
            <a:xfrm>
              <a:off x="6156176" y="2927775"/>
              <a:ext cx="1001910" cy="10019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7890570" y="2927775"/>
              <a:ext cx="1001910" cy="100191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Na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7164288" y="3125615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0272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- 5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775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Mg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9279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2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2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494370" y="3213056"/>
            <a:ext cx="1440000" cy="720000"/>
            <a:chOff x="1187624" y="3573016"/>
            <a:chExt cx="1440000" cy="720000"/>
          </a:xfrm>
        </p:grpSpPr>
        <p:sp>
          <p:nvSpPr>
            <p:cNvPr id="55" name="Oval 54"/>
            <p:cNvSpPr/>
            <p:nvPr/>
          </p:nvSpPr>
          <p:spPr>
            <a:xfrm>
              <a:off x="118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907624" y="357301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2267800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5436096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Plus 67"/>
          <p:cNvSpPr/>
          <p:nvPr/>
        </p:nvSpPr>
        <p:spPr>
          <a:xfrm>
            <a:off x="2267800" y="3341615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5436096" y="3475308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5046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r>
              <a:rPr lang="en-GB" sz="3600" baseline="-250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44208" y="1988840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Mg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76256" y="2043095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16216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accent2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32" name="Oval 31"/>
          <p:cNvSpPr/>
          <p:nvPr/>
        </p:nvSpPr>
        <p:spPr>
          <a:xfrm>
            <a:off x="543634" y="3149132"/>
            <a:ext cx="1436078" cy="1436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Mg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54770" y="4725144"/>
            <a:ext cx="1436078" cy="1436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Mg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83726" y="3149132"/>
            <a:ext cx="2156078" cy="1436078"/>
            <a:chOff x="6183726" y="3149132"/>
            <a:chExt cx="2156078" cy="1436078"/>
          </a:xfrm>
        </p:grpSpPr>
        <p:sp>
          <p:nvSpPr>
            <p:cNvPr id="34" name="Oval 33"/>
            <p:cNvSpPr/>
            <p:nvPr/>
          </p:nvSpPr>
          <p:spPr>
            <a:xfrm>
              <a:off x="6183726" y="3149132"/>
              <a:ext cx="1436078" cy="14360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Mg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619804" y="336545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183726" y="4725144"/>
            <a:ext cx="2156078" cy="1436078"/>
            <a:chOff x="6183726" y="3149132"/>
            <a:chExt cx="2156078" cy="1436078"/>
          </a:xfrm>
        </p:grpSpPr>
        <p:sp>
          <p:nvSpPr>
            <p:cNvPr id="38" name="Oval 37"/>
            <p:cNvSpPr/>
            <p:nvPr/>
          </p:nvSpPr>
          <p:spPr>
            <a:xfrm>
              <a:off x="6183726" y="3149132"/>
              <a:ext cx="1436078" cy="14360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Mg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7619804" y="3365456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o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0302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0" grpId="0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- 6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1520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Mg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77576" y="1988840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HCl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96646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3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3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1835696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4307280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Plus 67"/>
          <p:cNvSpPr/>
          <p:nvPr/>
        </p:nvSpPr>
        <p:spPr>
          <a:xfrm>
            <a:off x="1907760" y="3688943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4305768" y="3712784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5944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MgCl</a:t>
            </a:r>
            <a:r>
              <a:rPr lang="en-GB" sz="3600" baseline="-250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99618" y="3354745"/>
            <a:ext cx="1436078" cy="1436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Mg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40968" y="1988839"/>
            <a:ext cx="935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H</a:t>
            </a:r>
            <a:r>
              <a:rPr lang="en-GB" sz="3600" baseline="-250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2" name="Plus 41"/>
          <p:cNvSpPr/>
          <p:nvPr/>
        </p:nvSpPr>
        <p:spPr>
          <a:xfrm>
            <a:off x="6902741" y="2060004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39682" y="3330625"/>
            <a:ext cx="1615011" cy="1062711"/>
            <a:chOff x="2956988" y="2978558"/>
            <a:chExt cx="1615011" cy="1062711"/>
          </a:xfrm>
        </p:grpSpPr>
        <p:sp>
          <p:nvSpPr>
            <p:cNvPr id="43" name="Oval 42"/>
            <p:cNvSpPr/>
            <p:nvPr/>
          </p:nvSpPr>
          <p:spPr>
            <a:xfrm>
              <a:off x="3509288" y="2978558"/>
              <a:ext cx="1062711" cy="106271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2956988" y="3266618"/>
              <a:ext cx="567600" cy="567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H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81383" y="4598537"/>
            <a:ext cx="1615011" cy="1062711"/>
            <a:chOff x="2956988" y="2978558"/>
            <a:chExt cx="1615011" cy="1062711"/>
          </a:xfrm>
        </p:grpSpPr>
        <p:sp>
          <p:nvSpPr>
            <p:cNvPr id="47" name="Oval 46"/>
            <p:cNvSpPr/>
            <p:nvPr/>
          </p:nvSpPr>
          <p:spPr>
            <a:xfrm>
              <a:off x="3509288" y="2978558"/>
              <a:ext cx="1062711" cy="106271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956988" y="3266618"/>
              <a:ext cx="567600" cy="567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H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25848" y="3393599"/>
            <a:ext cx="1778400" cy="1541438"/>
            <a:chOff x="5025848" y="3393599"/>
            <a:chExt cx="1778400" cy="1541438"/>
          </a:xfrm>
        </p:grpSpPr>
        <p:sp>
          <p:nvSpPr>
            <p:cNvPr id="49" name="Oval 48"/>
            <p:cNvSpPr/>
            <p:nvPr/>
          </p:nvSpPr>
          <p:spPr>
            <a:xfrm>
              <a:off x="5403717" y="3940943"/>
              <a:ext cx="994094" cy="99409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Mg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5025848" y="3393599"/>
              <a:ext cx="735639" cy="7356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068609" y="3413441"/>
              <a:ext cx="735639" cy="7356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latin typeface="Trebuchet MS" panose="020B0603020202020204" pitchFamily="34" charset="0"/>
                </a:rPr>
                <a:t>Cl</a:t>
              </a:r>
              <a:endParaRPr lang="en-GB" sz="28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52" name="Plus 51"/>
          <p:cNvSpPr/>
          <p:nvPr/>
        </p:nvSpPr>
        <p:spPr>
          <a:xfrm>
            <a:off x="6902741" y="3523708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74120" y="3505184"/>
            <a:ext cx="1130321" cy="586124"/>
            <a:chOff x="7740352" y="3157856"/>
            <a:chExt cx="1130321" cy="586124"/>
          </a:xfrm>
        </p:grpSpPr>
        <p:sp>
          <p:nvSpPr>
            <p:cNvPr id="53" name="Oval 52"/>
            <p:cNvSpPr/>
            <p:nvPr/>
          </p:nvSpPr>
          <p:spPr>
            <a:xfrm>
              <a:off x="8303073" y="3176380"/>
              <a:ext cx="567600" cy="567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H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7740352" y="3157856"/>
              <a:ext cx="567600" cy="567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H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7341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- 7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7108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Fe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42851" y="1988840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Al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41071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6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2699792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4307280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4305768" y="3754920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89934" y="1988839"/>
            <a:ext cx="1418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Al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O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3</a:t>
            </a:r>
          </a:p>
        </p:txBody>
      </p:sp>
      <p:sp>
        <p:nvSpPr>
          <p:cNvPr id="42" name="Plus 41"/>
          <p:cNvSpPr/>
          <p:nvPr/>
        </p:nvSpPr>
        <p:spPr>
          <a:xfrm>
            <a:off x="6012160" y="2060004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Plus 51"/>
          <p:cNvSpPr/>
          <p:nvPr/>
        </p:nvSpPr>
        <p:spPr>
          <a:xfrm>
            <a:off x="6012160" y="3591908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0032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Fe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1928" y="1988838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5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5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7066" y="3377963"/>
            <a:ext cx="2212377" cy="1288854"/>
            <a:chOff x="437066" y="2996953"/>
            <a:chExt cx="2212377" cy="1288854"/>
          </a:xfrm>
        </p:grpSpPr>
        <p:sp>
          <p:nvSpPr>
            <p:cNvPr id="68" name="Plus 67"/>
            <p:cNvSpPr/>
            <p:nvPr/>
          </p:nvSpPr>
          <p:spPr>
            <a:xfrm>
              <a:off x="1907760" y="3341615"/>
              <a:ext cx="504000" cy="504000"/>
            </a:xfrm>
            <a:prstGeom prst="mathPlus">
              <a:avLst>
                <a:gd name="adj1" fmla="val 1088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37066" y="3007418"/>
              <a:ext cx="936104" cy="93610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Fe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713339" y="2996953"/>
              <a:ext cx="936104" cy="93610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Fe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366138" y="3339427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007791" y="3930731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31518" y="3938607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Plus 37"/>
          <p:cNvSpPr/>
          <p:nvPr/>
        </p:nvSpPr>
        <p:spPr>
          <a:xfrm>
            <a:off x="2699792" y="3591908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323747" y="3410420"/>
            <a:ext cx="816205" cy="81620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Al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323747" y="4569070"/>
            <a:ext cx="816205" cy="81620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Al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001928" y="3410420"/>
            <a:ext cx="936104" cy="936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Fe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001928" y="4509120"/>
            <a:ext cx="936104" cy="93610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rebuchet MS" panose="020B0603020202020204" pitchFamily="34" charset="0"/>
              </a:rPr>
              <a:t>Fe</a:t>
            </a:r>
            <a:endParaRPr lang="en-GB" sz="3200" dirty="0">
              <a:latin typeface="Trebuchet MS" panose="020B0603020202020204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596442" y="3377963"/>
            <a:ext cx="2212377" cy="1288854"/>
            <a:chOff x="437066" y="2996953"/>
            <a:chExt cx="2212377" cy="1288854"/>
          </a:xfrm>
        </p:grpSpPr>
        <p:sp>
          <p:nvSpPr>
            <p:cNvPr id="56" name="Plus 55"/>
            <p:cNvSpPr/>
            <p:nvPr/>
          </p:nvSpPr>
          <p:spPr>
            <a:xfrm>
              <a:off x="1907760" y="3341615"/>
              <a:ext cx="504000" cy="504000"/>
            </a:xfrm>
            <a:prstGeom prst="mathPlus">
              <a:avLst>
                <a:gd name="adj1" fmla="val 1088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37066" y="3007418"/>
              <a:ext cx="936104" cy="9361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Al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1713339" y="2996953"/>
              <a:ext cx="936104" cy="9361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Al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366138" y="3339427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007791" y="3930731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31518" y="3938607"/>
              <a:ext cx="347200" cy="34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o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3752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1" grpId="0"/>
      <p:bldP spid="40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000" y="404813"/>
            <a:ext cx="8460000" cy="1079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atin typeface="Trebuchet MS" panose="020B0603020202020204" pitchFamily="34" charset="0"/>
              </a:rPr>
              <a:t>Balancing </a:t>
            </a:r>
            <a:r>
              <a:rPr lang="en-GB" sz="4800" dirty="0" smtClean="0">
                <a:latin typeface="Trebuchet MS" panose="020B0603020202020204" pitchFamily="34" charset="0"/>
              </a:rPr>
              <a:t>equations - 8</a:t>
            </a:r>
            <a:endParaRPr lang="en-GB" sz="4800" dirty="0">
              <a:latin typeface="Trebuchet MS" panose="020B06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7108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CaCl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28400" y="1990581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KCl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9357" y="1992322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6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-3770289" y="2691167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Plus 65"/>
          <p:cNvSpPr/>
          <p:nvPr/>
        </p:nvSpPr>
        <p:spPr>
          <a:xfrm>
            <a:off x="2051720" y="2061746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4307280" y="219544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4305768" y="3869512"/>
            <a:ext cx="477387" cy="23660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Plus 41"/>
          <p:cNvSpPr/>
          <p:nvPr/>
        </p:nvSpPr>
        <p:spPr>
          <a:xfrm>
            <a:off x="6631452" y="2060004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Plus 51"/>
          <p:cNvSpPr/>
          <p:nvPr/>
        </p:nvSpPr>
        <p:spPr>
          <a:xfrm>
            <a:off x="6631452" y="3706500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88024" y="198883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Ca(OH)</a:t>
            </a:r>
            <a:r>
              <a:rPr lang="en-GB" sz="3600" baseline="-25000" dirty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28453" y="3396956"/>
            <a:ext cx="1307363" cy="1418328"/>
            <a:chOff x="384317" y="2562751"/>
            <a:chExt cx="1307363" cy="1418328"/>
          </a:xfrm>
        </p:grpSpPr>
        <p:sp>
          <p:nvSpPr>
            <p:cNvPr id="32" name="Oval 31"/>
            <p:cNvSpPr/>
            <p:nvPr/>
          </p:nvSpPr>
          <p:spPr>
            <a:xfrm>
              <a:off x="539552" y="3044975"/>
              <a:ext cx="936104" cy="93610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Ca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84317" y="2562751"/>
              <a:ext cx="586671" cy="5866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Cl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105009" y="2578959"/>
              <a:ext cx="586671" cy="5866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Cl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38" name="Plus 37"/>
          <p:cNvSpPr/>
          <p:nvPr/>
        </p:nvSpPr>
        <p:spPr>
          <a:xfrm>
            <a:off x="2051720" y="3706500"/>
            <a:ext cx="504000" cy="504000"/>
          </a:xfrm>
          <a:prstGeom prst="mathPlus">
            <a:avLst>
              <a:gd name="adj1" fmla="val 1088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57996" y="3525495"/>
            <a:ext cx="1553964" cy="936104"/>
            <a:chOff x="2555776" y="3021439"/>
            <a:chExt cx="1553964" cy="936104"/>
          </a:xfrm>
        </p:grpSpPr>
        <p:grpSp>
          <p:nvGrpSpPr>
            <p:cNvPr id="43" name="Group 42"/>
            <p:cNvGrpSpPr/>
            <p:nvPr/>
          </p:nvGrpSpPr>
          <p:grpSpPr>
            <a:xfrm>
              <a:off x="2555776" y="3021439"/>
              <a:ext cx="1276272" cy="936104"/>
              <a:chOff x="437066" y="3007418"/>
              <a:chExt cx="1276272" cy="936104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37066" y="3007418"/>
                <a:ext cx="936104" cy="936104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 smtClean="0">
                    <a:latin typeface="Trebuchet MS" panose="020B0603020202020204" pitchFamily="34" charset="0"/>
                  </a:rPr>
                  <a:t>K</a:t>
                </a:r>
                <a:endParaRPr lang="en-GB" sz="32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366138" y="3339427"/>
                <a:ext cx="347200" cy="3472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51" name="Oval 50"/>
            <p:cNvSpPr/>
            <p:nvPr/>
          </p:nvSpPr>
          <p:spPr>
            <a:xfrm>
              <a:off x="3829370" y="3386863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670211" y="4869160"/>
            <a:ext cx="1553964" cy="936104"/>
            <a:chOff x="2555776" y="3021439"/>
            <a:chExt cx="1553964" cy="936104"/>
          </a:xfrm>
        </p:grpSpPr>
        <p:grpSp>
          <p:nvGrpSpPr>
            <p:cNvPr id="57" name="Group 56"/>
            <p:cNvGrpSpPr/>
            <p:nvPr/>
          </p:nvGrpSpPr>
          <p:grpSpPr>
            <a:xfrm>
              <a:off x="2555776" y="3021439"/>
              <a:ext cx="1276272" cy="936104"/>
              <a:chOff x="437066" y="3007418"/>
              <a:chExt cx="1276272" cy="936104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437066" y="3007418"/>
                <a:ext cx="936104" cy="936104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 smtClean="0">
                    <a:latin typeface="Trebuchet MS" panose="020B0603020202020204" pitchFamily="34" charset="0"/>
                  </a:rPr>
                  <a:t>K</a:t>
                </a:r>
                <a:endParaRPr lang="en-GB" sz="32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366138" y="3339427"/>
                <a:ext cx="347200" cy="3472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64" name="Oval 63"/>
            <p:cNvSpPr/>
            <p:nvPr/>
          </p:nvSpPr>
          <p:spPr>
            <a:xfrm>
              <a:off x="3829370" y="3386863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82756" y="3572295"/>
            <a:ext cx="1307363" cy="1662289"/>
            <a:chOff x="4795296" y="2702815"/>
            <a:chExt cx="1307363" cy="1662289"/>
          </a:xfrm>
        </p:grpSpPr>
        <p:grpSp>
          <p:nvGrpSpPr>
            <p:cNvPr id="71" name="Group 70"/>
            <p:cNvGrpSpPr/>
            <p:nvPr/>
          </p:nvGrpSpPr>
          <p:grpSpPr>
            <a:xfrm>
              <a:off x="4795296" y="2946776"/>
              <a:ext cx="1307363" cy="1418328"/>
              <a:chOff x="384317" y="2562751"/>
              <a:chExt cx="1307363" cy="1418328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539552" y="3044975"/>
                <a:ext cx="936104" cy="93610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 smtClean="0">
                    <a:latin typeface="Trebuchet MS" panose="020B0603020202020204" pitchFamily="34" charset="0"/>
                  </a:rPr>
                  <a:t>Ca</a:t>
                </a:r>
                <a:endParaRPr lang="en-GB" sz="32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84317" y="2562751"/>
                <a:ext cx="586671" cy="58667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5009" y="2578959"/>
                <a:ext cx="586671" cy="58667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latin typeface="Trebuchet MS" panose="020B0603020202020204" pitchFamily="34" charset="0"/>
                  </a:rPr>
                  <a:t>O</a:t>
                </a:r>
                <a:endParaRPr lang="en-GB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75" name="Oval 74"/>
            <p:cNvSpPr/>
            <p:nvPr/>
          </p:nvSpPr>
          <p:spPr>
            <a:xfrm>
              <a:off x="5101597" y="2708129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5556068" y="2702815"/>
              <a:ext cx="280370" cy="2803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latin typeface="Trebuchet MS" panose="020B0603020202020204" pitchFamily="34" charset="0"/>
                </a:rPr>
                <a:t>H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832103" y="1988840"/>
            <a:ext cx="1392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prstClr val="black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KOH</a:t>
            </a:r>
            <a:endParaRPr lang="en-GB" sz="3600" baseline="-25000" dirty="0">
              <a:solidFill>
                <a:prstClr val="black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803060" y="1990581"/>
            <a:ext cx="29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accent6"/>
                </a:solidFill>
                <a:latin typeface="Trebuchet MS" panose="020B0603020202020204" pitchFamily="34" charset="0"/>
                <a:cs typeface="Gisha" panose="020B0502040204020203" pitchFamily="34" charset="-79"/>
              </a:rPr>
              <a:t>2</a:t>
            </a:r>
            <a:endParaRPr lang="en-GB" sz="3600" b="1" dirty="0">
              <a:solidFill>
                <a:schemeClr val="accent6"/>
              </a:solidFill>
              <a:latin typeface="Trebuchet MS" panose="020B0603020202020204" pitchFamily="34" charset="0"/>
              <a:cs typeface="Gisha" panose="020B0502040204020203" pitchFamily="34" charset="-79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11260" y="3563052"/>
            <a:ext cx="1522775" cy="936104"/>
            <a:chOff x="7211260" y="3058996"/>
            <a:chExt cx="1522775" cy="936104"/>
          </a:xfrm>
        </p:grpSpPr>
        <p:sp>
          <p:nvSpPr>
            <p:cNvPr id="80" name="Oval 79"/>
            <p:cNvSpPr/>
            <p:nvPr/>
          </p:nvSpPr>
          <p:spPr>
            <a:xfrm>
              <a:off x="7211260" y="3058996"/>
              <a:ext cx="936104" cy="9361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K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147364" y="3233712"/>
              <a:ext cx="586671" cy="5866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Cl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211260" y="4733117"/>
            <a:ext cx="1522775" cy="936104"/>
            <a:chOff x="7211260" y="3058996"/>
            <a:chExt cx="1522775" cy="936104"/>
          </a:xfrm>
        </p:grpSpPr>
        <p:sp>
          <p:nvSpPr>
            <p:cNvPr id="83" name="Oval 82"/>
            <p:cNvSpPr/>
            <p:nvPr/>
          </p:nvSpPr>
          <p:spPr>
            <a:xfrm>
              <a:off x="7211260" y="3058996"/>
              <a:ext cx="936104" cy="9361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Trebuchet MS" panose="020B0603020202020204" pitchFamily="34" charset="0"/>
                </a:rPr>
                <a:t>K</a:t>
              </a:r>
              <a:endParaRPr lang="en-GB" sz="3200" dirty="0">
                <a:latin typeface="Trebuchet MS" panose="020B0603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147364" y="3233712"/>
              <a:ext cx="586671" cy="58667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latin typeface="Trebuchet MS" panose="020B0603020202020204" pitchFamily="34" charset="0"/>
                </a:rPr>
                <a:t>Cl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74413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7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283</Words>
  <Application>Microsoft Office PowerPoint</Application>
  <PresentationFormat>On-screen Show (4:3)</PresentationFormat>
  <Paragraphs>206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Sarah Kniveton</cp:lastModifiedBy>
  <cp:revision>45</cp:revision>
  <dcterms:created xsi:type="dcterms:W3CDTF">2014-02-05T15:39:41Z</dcterms:created>
  <dcterms:modified xsi:type="dcterms:W3CDTF">2019-02-05T15:24:19Z</dcterms:modified>
</cp:coreProperties>
</file>