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2" r:id="rId2"/>
    <p:sldId id="280" r:id="rId3"/>
    <p:sldId id="265" r:id="rId4"/>
    <p:sldId id="266" r:id="rId5"/>
    <p:sldId id="267" r:id="rId6"/>
    <p:sldId id="268" r:id="rId7"/>
    <p:sldId id="269" r:id="rId8"/>
    <p:sldId id="277" r:id="rId9"/>
    <p:sldId id="278" r:id="rId10"/>
    <p:sldId id="27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Kniveton" initials="S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2" autoAdjust="0"/>
    <p:restoredTop sz="94302" autoAdjust="0"/>
  </p:normalViewPr>
  <p:slideViewPr>
    <p:cSldViewPr snapToGrid="0">
      <p:cViewPr>
        <p:scale>
          <a:sx n="70" d="100"/>
          <a:sy n="70" d="100"/>
        </p:scale>
        <p:origin x="-121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242B4-324D-4272-9CBD-543D4441EF75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CBCEE-FD47-4B3F-B65D-8D0BCD863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35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C3143-9D67-4971-8305-5C786F4F345A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BCA1E-FD44-44BE-AB9D-C40FFB2A4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55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.uk/tria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.uk/tria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.uk/tria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Ceridwen</a:t>
            </a:r>
            <a:r>
              <a:rPr lang="en-GB" dirty="0" smtClean="0"/>
              <a:t>, 2006, commons.wikimedia.org/wiki/</a:t>
            </a:r>
            <a:r>
              <a:rPr lang="en-GB" dirty="0" err="1" smtClean="0"/>
              <a:t>Category:Contraceptive_pills</a:t>
            </a:r>
            <a:r>
              <a:rPr lang="en-GB" dirty="0" smtClean="0"/>
              <a:t>#/media/File:Plaquettes_de_pilule.jpg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07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Wellcome</a:t>
            </a:r>
            <a:r>
              <a:rPr lang="en-GB" dirty="0" smtClean="0"/>
              <a:t> Library,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09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Wellcome</a:t>
            </a:r>
            <a:r>
              <a:rPr lang="en-GB" dirty="0" smtClean="0"/>
              <a:t> Library, London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09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09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/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0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/>
            <a:r>
              <a:rPr lang="en-GB" dirty="0" smtClean="0"/>
              <a:t>James Hellman, MD, 2013, commons.wikimedia.org/wiki/</a:t>
            </a:r>
            <a:r>
              <a:rPr lang="en-GB" dirty="0" err="1" smtClean="0"/>
              <a:t>File:BirthControlPatch.JPG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8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Timothy Takemoto, 2005, commons.wikimedia.org/wiki/</a:t>
            </a:r>
            <a:r>
              <a:rPr lang="en-GB" dirty="0" err="1" smtClean="0"/>
              <a:t>Category:Empty_condoms</a:t>
            </a:r>
            <a:r>
              <a:rPr lang="en-GB" dirty="0" smtClean="0"/>
              <a:t>#/media/File:Condom_traffic_light.jpg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0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Sarahmirk</a:t>
            </a:r>
            <a:r>
              <a:rPr lang="en-GB" dirty="0" smtClean="0"/>
              <a:t>, 2016, </a:t>
            </a:r>
            <a:r>
              <a:rPr lang="en-GB" baseline="0" dirty="0" smtClean="0"/>
              <a:t>commons.wikimedia.org/wiki/</a:t>
            </a:r>
            <a:r>
              <a:rPr lang="en-GB" baseline="0" dirty="0" err="1" smtClean="0"/>
              <a:t>File:Mirena_IUD_with_hand.jpg</a:t>
            </a:r>
            <a:r>
              <a:rPr lang="en-GB" baseline="0" dirty="0" smtClean="0"/>
              <a:t>#/media/File:Mirena_IUD_with_hand.jpg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0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Diaphragm with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spermicide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Credit: Southern Illinois University/ Photo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Universal Images Group / Copyright © Southern Illinois University / For Education Use Only. This and millions of other educational images are available through Britannica Image Quest.  For a free trial, please visit 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www.britannica.co.uk/trial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09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Surgery / Credit: Michelle Del Guercio / Photo Researchers / Universal Images Group / Copyright © Michelle Del Guercio / For Education Use Only. This and millions of other educational images are available through Britannica Image Quest.  For a free trial, please visit 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www.britannica.co.uk/trial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0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Ovulation / Credit: 3D4Medical / Universal Images Group / Copyright © 3D4Medical / For Education Use Only. This and millions of other educational images are available through Britannica Image Quest.  For a free trial, please visit 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www.britannica.co.uk/trial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0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0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CA1E-FD44-44BE-AB9D-C40FFB2A41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0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B90C-37C8-403A-9AE9-FB66D06C592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680D-9D90-4F3F-90E8-F9A52E355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4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B90C-37C8-403A-9AE9-FB66D06C592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680D-9D90-4F3F-90E8-F9A52E355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0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B90C-37C8-403A-9AE9-FB66D06C592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680D-9D90-4F3F-90E8-F9A52E355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4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B90C-37C8-403A-9AE9-FB66D06C592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680D-9D90-4F3F-90E8-F9A52E355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8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B90C-37C8-403A-9AE9-FB66D06C592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680D-9D90-4F3F-90E8-F9A52E355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99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B90C-37C8-403A-9AE9-FB66D06C592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680D-9D90-4F3F-90E8-F9A52E355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50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B90C-37C8-403A-9AE9-FB66D06C592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680D-9D90-4F3F-90E8-F9A52E355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4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B90C-37C8-403A-9AE9-FB66D06C592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680D-9D90-4F3F-90E8-F9A52E355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05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B90C-37C8-403A-9AE9-FB66D06C592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680D-9D90-4F3F-90E8-F9A52E355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51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B90C-37C8-403A-9AE9-FB66D06C592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680D-9D90-4F3F-90E8-F9A52E355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04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B90C-37C8-403A-9AE9-FB66D06C592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680D-9D90-4F3F-90E8-F9A52E355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9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1B90C-37C8-403A-9AE9-FB66D06C5927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680D-9D90-4F3F-90E8-F9A52E355E6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0" y="6597650"/>
            <a:ext cx="3492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0" dirty="0" smtClean="0">
                <a:latin typeface="Arial" pitchFamily="34" charset="0"/>
              </a:rPr>
              <a:t>© www.teachitscience.co.uk 2017</a:t>
            </a:r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2916238" y="6619875"/>
            <a:ext cx="3490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+mj-lt"/>
              <a:buNone/>
              <a:defRPr/>
            </a:pPr>
            <a:r>
              <a:rPr lang="en-GB" altLang="en-US" sz="1000" dirty="0" smtClean="0">
                <a:latin typeface="Arial" pitchFamily="34" charset="0"/>
              </a:rPr>
              <a:t>29630</a:t>
            </a:r>
          </a:p>
        </p:txBody>
      </p:sp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5651500" y="6597650"/>
            <a:ext cx="3492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Font typeface="+mj-lt"/>
              <a:buNone/>
              <a:defRPr/>
            </a:pPr>
            <a:fld id="{92C0385F-3568-42D5-82E7-2B9F4B212784}" type="slidenum">
              <a:rPr lang="en-GB" altLang="en-US" sz="1000" smtClean="0">
                <a:latin typeface="Arial" pitchFamily="34" charset="0"/>
              </a:rPr>
              <a:pPr algn="r" eaLnBrk="1" hangingPunct="1">
                <a:buFont typeface="+mj-lt"/>
                <a:buNone/>
                <a:defRPr/>
              </a:pPr>
              <a:t>‹#›</a:t>
            </a:fld>
            <a:endParaRPr lang="en-GB" altLang="en-US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5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2298020"/>
            <a:ext cx="7904203" cy="1523353"/>
          </a:xfrm>
          <a:solidFill>
            <a:schemeClr val="accent1">
              <a:lumMod val="5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Controlling fertility quizzes  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2298020"/>
            <a:ext cx="7920000" cy="1618887"/>
          </a:xfrm>
          <a:solidFill>
            <a:schemeClr val="accent1">
              <a:lumMod val="5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Quiz 2 – infertility treatment   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6312" y="1803577"/>
            <a:ext cx="7905688" cy="487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What does IVF stand for?</a:t>
            </a:r>
            <a:endParaRPr lang="en-GB" sz="240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Infertility treatments</a:t>
            </a:r>
            <a:endParaRPr lang="en-GB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312" y="1341912"/>
            <a:ext cx="165301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Question 1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6011" y="2603744"/>
            <a:ext cx="4550405" cy="3723011"/>
            <a:chOff x="766012" y="2826802"/>
            <a:chExt cx="4550405" cy="3723011"/>
          </a:xfrm>
        </p:grpSpPr>
        <p:sp>
          <p:nvSpPr>
            <p:cNvPr id="12" name="TextBox 11"/>
            <p:cNvSpPr txBox="1"/>
            <p:nvPr/>
          </p:nvSpPr>
          <p:spPr>
            <a:xfrm>
              <a:off x="1722339" y="6088148"/>
              <a:ext cx="2892138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Trebuchet MS" panose="020B0603020202020204" pitchFamily="34" charset="0"/>
                </a:rPr>
                <a:t>In vitro fertilisation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8" r="-1"/>
            <a:stretch/>
          </p:blipFill>
          <p:spPr>
            <a:xfrm>
              <a:off x="766012" y="2826802"/>
              <a:ext cx="4550405" cy="3261346"/>
            </a:xfrm>
            <a:prstGeom prst="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17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312" y="1803577"/>
            <a:ext cx="784814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IVF involves giving a mother two </a:t>
            </a:r>
            <a:r>
              <a:rPr lang="en-GB" sz="2400" dirty="0" smtClean="0">
                <a:latin typeface="Trebuchet MS" panose="020B0603020202020204" pitchFamily="34" charset="0"/>
              </a:rPr>
              <a:t>hormones</a:t>
            </a:r>
            <a:r>
              <a:rPr lang="en-GB" sz="2400" dirty="0">
                <a:latin typeface="Trebuchet MS" panose="020B0603020202020204" pitchFamily="34" charset="0"/>
              </a:rPr>
              <a:t>,</a:t>
            </a:r>
            <a:r>
              <a:rPr lang="en-GB" sz="2400" dirty="0" smtClean="0">
                <a:latin typeface="Trebuchet MS" panose="020B0603020202020204" pitchFamily="34" charset="0"/>
              </a:rPr>
              <a:t> </a:t>
            </a:r>
          </a:p>
          <a:p>
            <a:r>
              <a:rPr lang="en-GB" sz="2400" dirty="0" smtClean="0">
                <a:latin typeface="Trebuchet MS" panose="020B0603020202020204" pitchFamily="34" charset="0"/>
              </a:rPr>
              <a:t>what </a:t>
            </a:r>
            <a:r>
              <a:rPr lang="en-GB" sz="2400" dirty="0">
                <a:latin typeface="Trebuchet MS" panose="020B0603020202020204" pitchFamily="34" charset="0"/>
              </a:rPr>
              <a:t>are they?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Infertility treatments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312" y="1341912"/>
            <a:ext cx="165301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Question </a:t>
            </a:r>
            <a:r>
              <a:rPr lang="en-GB" sz="2400" dirty="0"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52257" y="2835082"/>
            <a:ext cx="3524885" cy="3714731"/>
            <a:chOff x="1152257" y="2835082"/>
            <a:chExt cx="3524885" cy="3714731"/>
          </a:xfrm>
        </p:grpSpPr>
        <p:sp>
          <p:nvSpPr>
            <p:cNvPr id="12" name="TextBox 11"/>
            <p:cNvSpPr txBox="1"/>
            <p:nvPr/>
          </p:nvSpPr>
          <p:spPr>
            <a:xfrm>
              <a:off x="2044108" y="6088148"/>
              <a:ext cx="1741182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Trebuchet MS" panose="020B0603020202020204" pitchFamily="34" charset="0"/>
                </a:rPr>
                <a:t>FSH and LH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1" t="12592" r="25599" b="18704"/>
            <a:stretch/>
          </p:blipFill>
          <p:spPr>
            <a:xfrm>
              <a:off x="1152257" y="2835082"/>
              <a:ext cx="3524885" cy="3253066"/>
            </a:xfrm>
            <a:prstGeom prst="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694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312" y="1803577"/>
            <a:ext cx="79056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Why is the mother given FSH and LH during IVF?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Infertility treatments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312" y="1341912"/>
            <a:ext cx="165301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Question 3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9297" y="2492292"/>
            <a:ext cx="4709299" cy="3891156"/>
            <a:chOff x="612001" y="2492292"/>
            <a:chExt cx="4709299" cy="3891156"/>
          </a:xfrm>
        </p:grpSpPr>
        <p:sp>
          <p:nvSpPr>
            <p:cNvPr id="11" name="TextBox 10"/>
            <p:cNvSpPr txBox="1"/>
            <p:nvPr/>
          </p:nvSpPr>
          <p:spPr>
            <a:xfrm>
              <a:off x="612001" y="5552451"/>
              <a:ext cx="4709299" cy="8309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Trebuchet MS" panose="020B0603020202020204" pitchFamily="34" charset="0"/>
                </a:rPr>
                <a:t>To stimulate the maturation of several </a:t>
              </a:r>
              <a:r>
                <a:rPr lang="en-GB" sz="2400" dirty="0" smtClean="0">
                  <a:latin typeface="Trebuchet MS" panose="020B0603020202020204" pitchFamily="34" charset="0"/>
                </a:rPr>
                <a:t>eggs. </a:t>
              </a:r>
              <a:endParaRPr lang="en-GB" sz="2400" dirty="0">
                <a:latin typeface="Trebuchet MS" panose="020B0603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8" b="3678"/>
            <a:stretch/>
          </p:blipFill>
          <p:spPr bwMode="auto">
            <a:xfrm>
              <a:off x="626312" y="2492292"/>
              <a:ext cx="4680000" cy="3050391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3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312" y="1800628"/>
            <a:ext cx="79056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What are the stages in IVF after the eggs and sperm have been collected?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324788" y="2551837"/>
            <a:ext cx="4572000" cy="553998"/>
            <a:chOff x="-1324788" y="2551837"/>
            <a:chExt cx="4572000" cy="553998"/>
          </a:xfrm>
        </p:grpSpPr>
        <p:sp>
          <p:nvSpPr>
            <p:cNvPr id="4" name="TextBox 3"/>
            <p:cNvSpPr txBox="1"/>
            <p:nvPr/>
          </p:nvSpPr>
          <p:spPr>
            <a:xfrm>
              <a:off x="1745147" y="255183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324788" y="2736503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Infertility treatments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312" y="1341912"/>
            <a:ext cx="165301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Question 4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9296" y="3105833"/>
            <a:ext cx="7882748" cy="3262836"/>
            <a:chOff x="756284" y="2041308"/>
            <a:chExt cx="7882748" cy="3262836"/>
          </a:xfrm>
        </p:grpSpPr>
        <p:sp>
          <p:nvSpPr>
            <p:cNvPr id="6" name="Rectangle 5"/>
            <p:cNvSpPr/>
            <p:nvPr/>
          </p:nvSpPr>
          <p:spPr>
            <a:xfrm>
              <a:off x="756284" y="3980705"/>
              <a:ext cx="7882748" cy="13234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Trebuchet MS" panose="020B0603020202020204" pitchFamily="34" charset="0"/>
                </a:rPr>
                <a:t>U</a:t>
              </a:r>
              <a:r>
                <a:rPr lang="en-GB" sz="2000" dirty="0" smtClean="0">
                  <a:latin typeface="Trebuchet MS" panose="020B0603020202020204" pitchFamily="34" charset="0"/>
                </a:rPr>
                <a:t>sing </a:t>
              </a:r>
              <a:r>
                <a:rPr lang="en-GB" sz="2000" dirty="0">
                  <a:latin typeface="Trebuchet MS" panose="020B0603020202020204" pitchFamily="34" charset="0"/>
                </a:rPr>
                <a:t>sperm from </a:t>
              </a:r>
              <a:r>
                <a:rPr lang="en-GB" sz="2000" dirty="0" smtClean="0">
                  <a:latin typeface="Trebuchet MS" panose="020B0603020202020204" pitchFamily="34" charset="0"/>
                </a:rPr>
                <a:t>father, the eggs </a:t>
              </a:r>
              <a:r>
                <a:rPr lang="en-GB" sz="2000" dirty="0">
                  <a:latin typeface="Trebuchet MS" panose="020B0603020202020204" pitchFamily="34" charset="0"/>
                </a:rPr>
                <a:t>are </a:t>
              </a:r>
              <a:r>
                <a:rPr lang="en-GB" sz="2000" dirty="0" smtClean="0">
                  <a:latin typeface="Trebuchet MS" panose="020B0603020202020204" pitchFamily="34" charset="0"/>
                </a:rPr>
                <a:t>fertilised in </a:t>
              </a:r>
              <a:r>
                <a:rPr lang="en-GB" sz="2000" dirty="0">
                  <a:latin typeface="Trebuchet MS" panose="020B0603020202020204" pitchFamily="34" charset="0"/>
                </a:rPr>
                <a:t>the lab.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Trebuchet MS" panose="020B0603020202020204" pitchFamily="34" charset="0"/>
                </a:rPr>
                <a:t>The fertilised eggs develop into embryos.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Trebuchet MS" panose="020B0603020202020204" pitchFamily="34" charset="0"/>
                </a:rPr>
                <a:t>At the stage when they are tiny balls of cells, one or two embryos are inserted into the mother's uterus (womb).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7" t="2564" r="18096" b="19576"/>
            <a:stretch/>
          </p:blipFill>
          <p:spPr bwMode="auto">
            <a:xfrm>
              <a:off x="770596" y="2041308"/>
              <a:ext cx="2338423" cy="1939395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237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312" y="1789038"/>
            <a:ext cx="79056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What is an advantage of IVF?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Infertility </a:t>
            </a:r>
            <a:r>
              <a:rPr lang="en-GB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treatment</a:t>
            </a:r>
            <a:endParaRPr lang="en-GB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312" y="1341912"/>
            <a:ext cx="165301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Question 5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6444" y="2381538"/>
            <a:ext cx="4479634" cy="4137002"/>
            <a:chOff x="666444" y="2381538"/>
            <a:chExt cx="4479634" cy="41370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58" y="2381538"/>
              <a:ext cx="2204003" cy="3306005"/>
            </a:xfrm>
            <a:prstGeom prst="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66444" y="5687543"/>
              <a:ext cx="4479634" cy="8309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Trebuchet MS" panose="020B0603020202020204" pitchFamily="34" charset="0"/>
                </a:rPr>
                <a:t>Gives a woman the chance to have a baby of her </a:t>
              </a:r>
              <a:r>
                <a:rPr lang="en-GB" sz="2400" dirty="0" smtClean="0">
                  <a:latin typeface="Trebuchet MS" panose="020B0603020202020204" pitchFamily="34" charset="0"/>
                </a:rPr>
                <a:t>own.</a:t>
              </a:r>
              <a:endParaRPr lang="en-GB" sz="24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6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74" y="2288858"/>
            <a:ext cx="3084925" cy="2026633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52202" y="8803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Disadvantages of IVF?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804660" y="1785227"/>
            <a:ext cx="4851596" cy="1121367"/>
            <a:chOff x="1745147" y="1799802"/>
            <a:chExt cx="4851596" cy="1121367"/>
          </a:xfrm>
        </p:grpSpPr>
        <p:grpSp>
          <p:nvGrpSpPr>
            <p:cNvPr id="8" name="Group 7"/>
            <p:cNvGrpSpPr/>
            <p:nvPr/>
          </p:nvGrpSpPr>
          <p:grpSpPr>
            <a:xfrm>
              <a:off x="1745147" y="1859340"/>
              <a:ext cx="4664365" cy="1061829"/>
              <a:chOff x="1745147" y="1859340"/>
              <a:chExt cx="4664365" cy="106182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745147" y="2551837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837512" y="1859340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024743" y="1799802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062773"/>
              </p:ext>
            </p:extLst>
          </p:nvPr>
        </p:nvGraphicFramePr>
        <p:xfrm>
          <a:off x="632604" y="4319405"/>
          <a:ext cx="4709963" cy="211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9963"/>
              </a:tblGrid>
              <a:tr h="553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motionally and physically stressful.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3286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Success rates are not high.</a:t>
                      </a:r>
                      <a:endParaRPr lang="en-GB" sz="20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08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Can lead to multiple births which are a risk to both the babies and the mother.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Infertility treatments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312" y="1341912"/>
            <a:ext cx="165301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Question 6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312" y="1789038"/>
            <a:ext cx="79056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What are the disadvantages of IVF?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8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2298020"/>
            <a:ext cx="7920000" cy="1618887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Quiz 1 – contraception   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6312" y="1341912"/>
            <a:ext cx="105189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Clue 1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312" y="1803577"/>
            <a:ext cx="79056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Contains hormones to inhibit FSH production so that no eggs </a:t>
            </a:r>
            <a:r>
              <a:rPr lang="en-GB" sz="2400" dirty="0" smtClean="0">
                <a:latin typeface="Trebuchet MS" panose="020B0603020202020204" pitchFamily="34" charset="0"/>
              </a:rPr>
              <a:t>mature.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1523" y="2848469"/>
            <a:ext cx="4096584" cy="3677193"/>
            <a:chOff x="2458437" y="3240355"/>
            <a:chExt cx="4096584" cy="3677193"/>
          </a:xfrm>
        </p:grpSpPr>
        <p:sp>
          <p:nvSpPr>
            <p:cNvPr id="6" name="TextBox 5"/>
            <p:cNvSpPr txBox="1"/>
            <p:nvPr/>
          </p:nvSpPr>
          <p:spPr>
            <a:xfrm>
              <a:off x="3059858" y="6455883"/>
              <a:ext cx="2893741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Trebuchet MS" panose="020B0603020202020204" pitchFamily="34" charset="0"/>
                </a:rPr>
                <a:t>Oral contraceptives</a:t>
              </a:r>
              <a:endParaRPr lang="en-GB" sz="2400" dirty="0">
                <a:latin typeface="Trebuchet MS" panose="020B0603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8437" y="3240355"/>
              <a:ext cx="4096584" cy="3215529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Which contraceptive is this?</a:t>
            </a:r>
            <a:endParaRPr lang="en-GB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2000" y="1802931"/>
            <a:ext cx="7920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 slow release progesterone contraceptive to inhibit the maturation and release of eggs for a number of months or </a:t>
            </a: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years. 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Which contraceptive is this?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312" y="1341912"/>
            <a:ext cx="105189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Clue 2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52257" y="3124201"/>
            <a:ext cx="4556055" cy="3436962"/>
            <a:chOff x="1152257" y="3124201"/>
            <a:chExt cx="4556055" cy="3436962"/>
          </a:xfrm>
        </p:grpSpPr>
        <p:sp>
          <p:nvSpPr>
            <p:cNvPr id="13" name="TextBox 12"/>
            <p:cNvSpPr txBox="1"/>
            <p:nvPr/>
          </p:nvSpPr>
          <p:spPr>
            <a:xfrm>
              <a:off x="1152257" y="6099498"/>
              <a:ext cx="4556055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lvl="0"/>
              <a:r>
                <a:rPr lang="en-GB" sz="24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Injection, implant or skin patch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653" y="3124201"/>
              <a:ext cx="1715172" cy="2975298"/>
            </a:xfrm>
            <a:prstGeom prst="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060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312" y="1800555"/>
            <a:ext cx="790568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Barrier methods to prevent </a:t>
            </a: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sperm </a:t>
            </a:r>
            <a:r>
              <a:rPr lang="en-GB" sz="24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reaching </a:t>
            </a: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eggs. 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Which contraceptive is this?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312" y="1341912"/>
            <a:ext cx="105189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Clue 3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5857" y="2873655"/>
            <a:ext cx="4440292" cy="3676158"/>
            <a:chOff x="745857" y="2873655"/>
            <a:chExt cx="4440292" cy="3676158"/>
          </a:xfrm>
        </p:grpSpPr>
        <p:sp>
          <p:nvSpPr>
            <p:cNvPr id="13" name="TextBox 12"/>
            <p:cNvSpPr txBox="1"/>
            <p:nvPr/>
          </p:nvSpPr>
          <p:spPr>
            <a:xfrm>
              <a:off x="1152256" y="6088148"/>
              <a:ext cx="3684022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Trebuchet MS" panose="020B0603020202020204" pitchFamily="34" charset="0"/>
                </a:rPr>
                <a:t>Condoms and diaphragms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3" r="1528" b="66677"/>
            <a:stretch/>
          </p:blipFill>
          <p:spPr>
            <a:xfrm>
              <a:off x="745857" y="2873655"/>
              <a:ext cx="4440292" cy="3214494"/>
            </a:xfrm>
            <a:prstGeom prst="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495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6312" y="1804794"/>
            <a:ext cx="7905688" cy="487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Prevents </a:t>
            </a:r>
            <a:r>
              <a:rPr lang="en-GB" sz="24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the implantation </a:t>
            </a: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of </a:t>
            </a:r>
            <a:r>
              <a:rPr lang="en-GB" sz="24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an </a:t>
            </a: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embryo. </a:t>
            </a:r>
            <a:endParaRPr lang="en-GB" sz="240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012" y="243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Which contraceptive is this?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312" y="1341912"/>
            <a:ext cx="105189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Clue </a:t>
            </a:r>
            <a:r>
              <a:rPr lang="en-GB" sz="2400" dirty="0"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7012" y="2653982"/>
            <a:ext cx="4578888" cy="3895831"/>
            <a:chOff x="717012" y="2653982"/>
            <a:chExt cx="4578888" cy="3895831"/>
          </a:xfrm>
        </p:grpSpPr>
        <p:sp>
          <p:nvSpPr>
            <p:cNvPr id="12" name="TextBox 11"/>
            <p:cNvSpPr txBox="1"/>
            <p:nvPr/>
          </p:nvSpPr>
          <p:spPr>
            <a:xfrm>
              <a:off x="1152256" y="6088148"/>
              <a:ext cx="3882794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Trebuchet MS" panose="020B0603020202020204" pitchFamily="34" charset="0"/>
                </a:rPr>
                <a:t>Intrauterine devices (IUDs)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12" y="2653982"/>
              <a:ext cx="4578888" cy="3434166"/>
            </a:xfrm>
            <a:prstGeom prst="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287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6312" y="1801386"/>
            <a:ext cx="7905688" cy="487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Kills or disables sperm.</a:t>
            </a:r>
            <a:endParaRPr lang="en-GB" sz="240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Which contraceptive is this?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312" y="1341912"/>
            <a:ext cx="105189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Clue 5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62912" y="2371525"/>
            <a:ext cx="2434388" cy="4178288"/>
            <a:chOff x="1362912" y="2371525"/>
            <a:chExt cx="2434388" cy="4178288"/>
          </a:xfrm>
        </p:grpSpPr>
        <p:sp>
          <p:nvSpPr>
            <p:cNvPr id="12" name="TextBox 11"/>
            <p:cNvSpPr txBox="1"/>
            <p:nvPr/>
          </p:nvSpPr>
          <p:spPr>
            <a:xfrm>
              <a:off x="1722339" y="6088148"/>
              <a:ext cx="1715534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Trebuchet MS" panose="020B0603020202020204" pitchFamily="34" charset="0"/>
                </a:rPr>
                <a:t>Spermicide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912" y="2371525"/>
              <a:ext cx="2434388" cy="3716623"/>
            </a:xfrm>
            <a:prstGeom prst="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058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6312" y="1801386"/>
            <a:ext cx="7905688" cy="4594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Sperm ducts or oviducts are cut and tied.</a:t>
            </a:r>
            <a:endParaRPr lang="en-GB" sz="240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Which contraceptive is this?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312" y="1341912"/>
            <a:ext cx="105189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Clue </a:t>
            </a:r>
            <a:r>
              <a:rPr lang="en-GB" sz="2400" dirty="0">
                <a:latin typeface="Trebuchet MS" panose="020B0603020202020204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9296" y="2717024"/>
            <a:ext cx="4546189" cy="3490415"/>
            <a:chOff x="307011" y="3290230"/>
            <a:chExt cx="4546189" cy="3490415"/>
          </a:xfrm>
        </p:grpSpPr>
        <p:sp>
          <p:nvSpPr>
            <p:cNvPr id="12" name="TextBox 11"/>
            <p:cNvSpPr txBox="1"/>
            <p:nvPr/>
          </p:nvSpPr>
          <p:spPr>
            <a:xfrm>
              <a:off x="944417" y="6318980"/>
              <a:ext cx="2994731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Trebuchet MS" panose="020B0603020202020204" pitchFamily="34" charset="0"/>
                </a:rPr>
                <a:t>Surgical sterilisation</a:t>
              </a:r>
              <a:endParaRPr lang="en-GB" sz="2400" dirty="0">
                <a:latin typeface="Trebuchet MS" panose="020B0603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11" y="3290230"/>
              <a:ext cx="4546189" cy="300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93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6312" y="1801386"/>
            <a:ext cx="7905688" cy="4594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No sexual intercourse around ovulation.</a:t>
            </a:r>
            <a:endParaRPr lang="en-GB" sz="240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132010"/>
            <a:ext cx="7920000" cy="10864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Which contraceptive is this?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312" y="1341912"/>
            <a:ext cx="105189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Clue 7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3200" y="4107706"/>
            <a:ext cx="307880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Check answer</a:t>
            </a:r>
            <a:endParaRPr lang="en-GB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5460" y="2597697"/>
            <a:ext cx="4513761" cy="3534169"/>
            <a:chOff x="1774208" y="2444068"/>
            <a:chExt cx="4513761" cy="3534169"/>
          </a:xfrm>
        </p:grpSpPr>
        <p:sp>
          <p:nvSpPr>
            <p:cNvPr id="12" name="TextBox 11"/>
            <p:cNvSpPr txBox="1"/>
            <p:nvPr/>
          </p:nvSpPr>
          <p:spPr>
            <a:xfrm>
              <a:off x="3046077" y="5516572"/>
              <a:ext cx="1697901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Trebuchet MS" panose="020B0603020202020204" pitchFamily="34" charset="0"/>
                </a:rPr>
                <a:t>Abstinence</a:t>
              </a:r>
              <a:endParaRPr lang="en-GB" sz="2400" dirty="0">
                <a:latin typeface="Trebuchet MS" panose="020B0603020202020204" pitchFamily="34" charset="0"/>
              </a:endParaRPr>
            </a:p>
          </p:txBody>
        </p:sp>
        <p:pic>
          <p:nvPicPr>
            <p:cNvPr id="2050" name="Picture 2" descr="Ovul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08" y="2444068"/>
              <a:ext cx="4513761" cy="292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50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547</Words>
  <Application>Microsoft Office PowerPoint</Application>
  <PresentationFormat>On-screen Show (4:3)</PresentationFormat>
  <Paragraphs>98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Controlling fertility quizzes  </vt:lpstr>
      <vt:lpstr>Quiz 1 – contraception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2 – infertility treatment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Pates Grammar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Teachit, part of the AQA family</dc:creator>
  <cp:lastModifiedBy>Lucy Haslam</cp:lastModifiedBy>
  <cp:revision>60</cp:revision>
  <cp:lastPrinted>2017-11-03T13:20:56Z</cp:lastPrinted>
  <dcterms:created xsi:type="dcterms:W3CDTF">2017-06-19T08:40:05Z</dcterms:created>
  <dcterms:modified xsi:type="dcterms:W3CDTF">2017-11-20T10:31:55Z</dcterms:modified>
</cp:coreProperties>
</file>